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85" r:id="rId3"/>
    <p:sldId id="257" r:id="rId4"/>
    <p:sldId id="263" r:id="rId5"/>
    <p:sldId id="266" r:id="rId6"/>
    <p:sldId id="264" r:id="rId7"/>
    <p:sldId id="258" r:id="rId8"/>
    <p:sldId id="259" r:id="rId9"/>
    <p:sldId id="277" r:id="rId10"/>
    <p:sldId id="278" r:id="rId11"/>
    <p:sldId id="273" r:id="rId12"/>
    <p:sldId id="281" r:id="rId13"/>
    <p:sldId id="282" r:id="rId14"/>
    <p:sldId id="283" r:id="rId15"/>
    <p:sldId id="284" r:id="rId16"/>
    <p:sldId id="286" r:id="rId17"/>
    <p:sldId id="287" r:id="rId18"/>
    <p:sldId id="267" r:id="rId19"/>
    <p:sldId id="289" r:id="rId20"/>
    <p:sldId id="288" r:id="rId21"/>
    <p:sldId id="279" r:id="rId22"/>
    <p:sldId id="275" r:id="rId23"/>
    <p:sldId id="274" r:id="rId24"/>
    <p:sldId id="276" r:id="rId25"/>
    <p:sldId id="290" r:id="rId26"/>
  </p:sldIdLst>
  <p:sldSz cx="12192000" cy="6858000"/>
  <p:notesSz cx="6858000" cy="9144000"/>
  <p:embeddedFontLst>
    <p:embeddedFont>
      <p:font typeface="a옛날목욕탕L" panose="02020600000000000000" pitchFamily="18" charset="-127"/>
      <p:regular r:id="rId28"/>
    </p:embeddedFont>
    <p:embeddedFont>
      <p:font typeface="Eras Bold ITC" panose="020B0907030504020204" pitchFamily="34" charset="0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배달의민족 도현" panose="020B0600000101010101" pitchFamily="50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91" autoAdjust="0"/>
    <p:restoredTop sz="91698" autoAdjust="0"/>
  </p:normalViewPr>
  <p:slideViewPr>
    <p:cSldViewPr snapToGrid="0">
      <p:cViewPr varScale="1">
        <p:scale>
          <a:sx n="78" d="100"/>
          <a:sy n="78" d="100"/>
        </p:scale>
        <p:origin x="1109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524856107993068"/>
          <c:y val="0.1732991217831594"/>
          <c:w val="0.48464603838582676"/>
          <c:h val="0.726969012858697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열2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tint val="54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CD1-4454-8C31-EB88758EDC68}"/>
              </c:ext>
            </c:extLst>
          </c:dPt>
          <c:dPt>
            <c:idx val="1"/>
            <c:bubble3D val="0"/>
            <c:spPr>
              <a:solidFill>
                <a:schemeClr val="accent4">
                  <a:tint val="7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CD1-4454-8C31-EB88758EDC68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44D-42FA-B0F8-95073893FF17}"/>
              </c:ext>
            </c:extLst>
          </c:dPt>
          <c:dPt>
            <c:idx val="3"/>
            <c:bubble3D val="0"/>
            <c:spPr>
              <a:solidFill>
                <a:schemeClr val="accent4">
                  <a:shade val="7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CD1-4454-8C31-EB88758EDC68}"/>
              </c:ext>
            </c:extLst>
          </c:dPt>
          <c:dPt>
            <c:idx val="4"/>
            <c:bubble3D val="0"/>
            <c:spPr>
              <a:solidFill>
                <a:schemeClr val="accent4">
                  <a:shade val="53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CD1-4454-8C31-EB88758EDC68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fld id="{D6FEE232-002C-477E-A60B-49B65CC8DEAC}" type="CATEGORYNAME">
                      <a:rPr lang="ko-KR" altLang="en-US" smtClean="0"/>
                      <a:pPr/>
                      <a:t>[범주 이름]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44D-42FA-B0F8-95073893FF17}"/>
                </c:ext>
              </c:extLst>
            </c:dLbl>
            <c:dLbl>
              <c:idx val="4"/>
              <c:layout>
                <c:manualLayout>
                  <c:x val="0"/>
                  <c:y val="-2.0848689405418362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CD1-4454-8C31-EB88758EDC68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1위 멜론</c:v>
                </c:pt>
                <c:pt idx="1">
                  <c:v>2위 지니</c:v>
                </c:pt>
                <c:pt idx="2">
                  <c:v>3위 플로</c:v>
                </c:pt>
                <c:pt idx="3">
                  <c:v>4위 벅스</c:v>
                </c:pt>
                <c:pt idx="4">
                  <c:v>기타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44.9</c:v>
                </c:pt>
                <c:pt idx="1">
                  <c:v>22.3</c:v>
                </c:pt>
                <c:pt idx="2">
                  <c:v>17.3</c:v>
                </c:pt>
                <c:pt idx="3">
                  <c:v>4.7</c:v>
                </c:pt>
                <c:pt idx="4">
                  <c:v>10.8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4D-42FA-B0F8-95073893FF1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E15B6-3874-47E6-8C84-7BCFDFFD6DC9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879EA-01A5-4917-AA41-B2B3D20ED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06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879EA-01A5-4917-AA41-B2B3D20ED3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933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879EA-01A5-4917-AA41-B2B3D20ED3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902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879EA-01A5-4917-AA41-B2B3D20ED3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34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879EA-01A5-4917-AA41-B2B3D20ED3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746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879EA-01A5-4917-AA41-B2B3D20ED3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409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00858-E642-4481-BC63-67F941BCB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BF2DBB-8344-4E0D-9F21-2056CB876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419DD-B2F2-4363-86B7-19537E59C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4801-F52C-45EA-A496-E06AAE71C023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BA3FA4-AE9E-4CC9-B9B5-510BF1459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046FC6-53A0-42AC-9348-7C9819E5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EA2C-354F-4197-97F5-43588345F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23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5A659-3132-4E52-B2A7-9D874E645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4614F5-0396-489D-8CE0-FC41C8721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455BC3-39C2-4117-9D7E-C8855B29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4801-F52C-45EA-A496-E06AAE71C023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443E8A-4428-47DA-B7CB-5F1188A83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78F3FF-330D-47BB-9935-776DE4C2D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EA2C-354F-4197-97F5-43588345F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97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24753E-10BA-4E12-9C6F-57BB49061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116F27-2C5E-461A-980E-C51A21957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4324DD-6C97-4628-A070-3E82CFC0E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4801-F52C-45EA-A496-E06AAE71C023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BF50DB-425B-4BA9-84B7-ACBB72F7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7A8B3-2631-4C3C-BD22-E72C5E5C7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EA2C-354F-4197-97F5-43588345F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70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8871E-551F-4849-8340-83800D4D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FBC67-FFF0-4C88-BB0E-D98E9A22F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632CF4-2A49-4972-810D-AB3754A3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4801-F52C-45EA-A496-E06AAE71C023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96C48-AE23-408A-B870-5BD3CEEAC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4D5140-C459-47B6-A35A-3BC04AF3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EA2C-354F-4197-97F5-43588345F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902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361A0-94D3-4958-99BD-C783FA060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C2F930-4139-44EF-A85E-0D8A804A5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1ABEE-DB32-46F0-B29B-BE7C3F58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4801-F52C-45EA-A496-E06AAE71C023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793FFB-6D9C-4D27-B077-80611489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07CFB6-EFD0-438F-BF2D-FD27E5759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EA2C-354F-4197-97F5-43588345F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2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7F0E2-96F6-46C7-A5FD-831566DBD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E9D62-3F55-4B3F-B08F-B6B2595E5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D14364-E03E-4016-885C-F2940FF9D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463543-C580-4AAE-B63B-5015D46E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4801-F52C-45EA-A496-E06AAE71C023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04348B-CDE3-4BF2-AD08-E051C03A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D72DEB-21B8-49AF-A6AA-6D0E1C9F2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EA2C-354F-4197-97F5-43588345F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412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17448-6419-4CAE-A668-9AD2280B6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F8C6CD-B216-4883-B629-AF2F4F3EA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AFAB05-C5B8-433A-8F2E-DFD13251A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68808A-BC5C-4690-A257-16C257A15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012C8E-DF39-4A77-B073-75BE0261F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3F73DA-F84E-4892-9CC2-9CA4FE44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4801-F52C-45EA-A496-E06AAE71C023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D45312-B5C7-4931-BA33-73DEC0945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FBC878-7F7E-4BE7-B7A4-70DE31451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EA2C-354F-4197-97F5-43588345F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52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B7E20-FEC6-4EA4-AF2F-1E04265E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0878C1-6BA7-40E4-92A8-BD009F7A9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4801-F52C-45EA-A496-E06AAE71C023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BE9AAB-5FCF-482D-8A48-B0448E321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E83DAF-D7C8-43D3-90C9-3784189A4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EA2C-354F-4197-97F5-43588345F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138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B90B8D-0A65-4349-89DD-ABC8600C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4801-F52C-45EA-A496-E06AAE71C023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52F592-A22B-4A5C-82A6-E8C0DED17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63568D-1455-4092-B07F-F7234347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EA2C-354F-4197-97F5-43588345F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55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487C7-B991-4E42-89E5-C6EE3716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60B1FA-8570-4316-9DD2-91A839765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D0F99B-D466-492A-9452-2F700D67C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1F36CC-396A-43B8-BC31-51AAEA5C9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4801-F52C-45EA-A496-E06AAE71C023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A59C66-364E-40C1-A1EF-50541A052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4415C5-9486-4B7D-8B55-E70C8653E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EA2C-354F-4197-97F5-43588345F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21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CCEDE-8481-4369-A989-98805F65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540454-FD60-4B90-ADF2-EBA9067DD2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445F19-3AFE-410F-93BD-4DC688E3B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45CCDD-736A-4501-8C06-1400CFDC1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4801-F52C-45EA-A496-E06AAE71C023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1D852B-06C0-4BEE-833E-526E9E3B6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2CC73A-7D20-489B-86C8-C6C3AE7A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EA2C-354F-4197-97F5-43588345F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5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03A1B9-6BD8-48EA-B44D-189B6BD2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678CCD-999F-464B-B3DD-13A0E6898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2475C2-8513-4630-8CB3-9C36CDFC1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C4801-F52C-45EA-A496-E06AAE71C023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EE08A9-CE19-4EA9-BF00-DAC3CBA51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1528E4-1C55-4337-8A7E-3D97D6215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3EA2C-354F-4197-97F5-43588345F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47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nkyung.com/society/article/2019112486027" TargetMode="External"/><Relationship Id="rId2" Type="http://schemas.openxmlformats.org/officeDocument/2006/relationships/hyperlink" Target="https://www.mk.co.kr/news/culture/view/2019/03/170283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news.chosun.com/site/data/html_dir/2019/12/13/2019121302411.html" TargetMode="External"/><Relationship Id="rId4" Type="http://schemas.openxmlformats.org/officeDocument/2006/relationships/hyperlink" Target="https://www.ytn.co.kr/_ln/0106_201912031311266514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chart" Target="../charts/chart1.xm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01DECB-8172-45D6-A0CC-86EDD1B9D185}"/>
              </a:ext>
            </a:extLst>
          </p:cNvPr>
          <p:cNvGrpSpPr/>
          <p:nvPr/>
        </p:nvGrpSpPr>
        <p:grpSpPr>
          <a:xfrm>
            <a:off x="4070511" y="1406323"/>
            <a:ext cx="4050978" cy="4045354"/>
            <a:chOff x="4506389" y="2133219"/>
            <a:chExt cx="3179222" cy="31748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2DD445C-849C-4AD2-A443-34317A7B6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13" b="99722" l="1389" r="98056">
                          <a14:foregroundMark x1="49722" y1="1113" x2="42222" y2="99722"/>
                          <a14:foregroundMark x1="36944" y1="46732" x2="52500" y2="47010"/>
                          <a14:foregroundMark x1="54444" y1="36718" x2="38333" y2="55633"/>
                          <a14:foregroundMark x1="50556" y1="9736" x2="48056" y2="29485"/>
                          <a14:foregroundMark x1="48056" y1="29485" x2="40556" y2="41307"/>
                          <a14:foregroundMark x1="40556" y1="41307" x2="14306" y2="58275"/>
                          <a14:foregroundMark x1="14306" y1="58275" x2="1389" y2="54520"/>
                          <a14:foregroundMark x1="88056" y1="52573" x2="98056" y2="51460"/>
                          <a14:foregroundMark x1="65556" y1="49791" x2="88889" y2="49791"/>
                          <a14:foregroundMark x1="73333" y1="53686" x2="12222" y2="47288"/>
                          <a14:foregroundMark x1="29722" y1="57580" x2="28889" y2="36718"/>
                          <a14:backgroundMark x1="18889" y1="9458" x2="4167" y2="1113"/>
                          <a14:backgroundMark x1="84167" y1="13074" x2="99722" y2="30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389" y="2133219"/>
              <a:ext cx="3179222" cy="3174807"/>
            </a:xfrm>
            <a:prstGeom prst="rect">
              <a:avLst/>
            </a:prstGeom>
          </p:spPr>
        </p:pic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4445916D-9CE2-4AAF-8E72-03E368D3214D}"/>
                </a:ext>
              </a:extLst>
            </p:cNvPr>
            <p:cNvSpPr/>
            <p:nvPr/>
          </p:nvSpPr>
          <p:spPr>
            <a:xfrm>
              <a:off x="4506389" y="2133219"/>
              <a:ext cx="3179222" cy="317480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293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9436D-A0CB-498A-9C6E-CF28965BD17E}"/>
              </a:ext>
            </a:extLst>
          </p:cNvPr>
          <p:cNvSpPr txBox="1"/>
          <p:nvPr/>
        </p:nvSpPr>
        <p:spPr>
          <a:xfrm>
            <a:off x="5507182" y="88404"/>
            <a:ext cx="66115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진행방식 </a:t>
            </a:r>
            <a:r>
              <a:rPr lang="en-US" altLang="ko-KR" sz="6600" i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Notion</a:t>
            </a:r>
            <a:r>
              <a:rPr lang="ko-KR" altLang="en-US" sz="6600" i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CCDB0C-86F4-49BC-BC79-9C4E0D8BD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9"/>
          <a:stretch/>
        </p:blipFill>
        <p:spPr>
          <a:xfrm>
            <a:off x="127008" y="1057249"/>
            <a:ext cx="5910054" cy="36993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15C614-4D83-4CF6-82C9-E292B88030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9"/>
          <a:stretch/>
        </p:blipFill>
        <p:spPr>
          <a:xfrm>
            <a:off x="6107730" y="2215988"/>
            <a:ext cx="5968992" cy="36993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7ACA5C-C690-4BB9-876B-D853F588E2F1}"/>
              </a:ext>
            </a:extLst>
          </p:cNvPr>
          <p:cNvSpPr/>
          <p:nvPr/>
        </p:nvSpPr>
        <p:spPr>
          <a:xfrm>
            <a:off x="1777797" y="2458065"/>
            <a:ext cx="3246487" cy="226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646253-8440-4BB8-A5A1-5E7E3C11AABC}"/>
              </a:ext>
            </a:extLst>
          </p:cNvPr>
          <p:cNvSpPr/>
          <p:nvPr/>
        </p:nvSpPr>
        <p:spPr>
          <a:xfrm>
            <a:off x="-11729" y="3539613"/>
            <a:ext cx="12192000" cy="3318387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16D872-84C2-4BDD-A004-E3D3543EFDC8}"/>
              </a:ext>
            </a:extLst>
          </p:cNvPr>
          <p:cNvSpPr txBox="1"/>
          <p:nvPr/>
        </p:nvSpPr>
        <p:spPr>
          <a:xfrm>
            <a:off x="2863083" y="3771917"/>
            <a:ext cx="64775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 do/ Doing/ Done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구분 </a:t>
            </a:r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매일 </a:t>
            </a:r>
            <a:r>
              <a:rPr lang="ko-KR" altLang="en-US" sz="36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 체크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가능</a:t>
            </a:r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별 </a:t>
            </a:r>
            <a:r>
              <a:rPr lang="ko-KR" altLang="en-US" sz="36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 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가능</a:t>
            </a:r>
            <a:endParaRPr lang="en-US" altLang="ko-KR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4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9436D-A0CB-498A-9C6E-CF28965BD17E}"/>
              </a:ext>
            </a:extLst>
          </p:cNvPr>
          <p:cNvSpPr txBox="1"/>
          <p:nvPr/>
        </p:nvSpPr>
        <p:spPr>
          <a:xfrm>
            <a:off x="4848709" y="88404"/>
            <a:ext cx="72699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 </a:t>
            </a:r>
            <a:r>
              <a:rPr lang="en-US" altLang="ko-KR" sz="6600" i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CRUD</a:t>
            </a:r>
            <a:r>
              <a:rPr lang="ko-KR" altLang="en-US" sz="66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387AB8-C76B-4617-8350-B2585E9D5770}"/>
              </a:ext>
            </a:extLst>
          </p:cNvPr>
          <p:cNvSpPr txBox="1"/>
          <p:nvPr/>
        </p:nvSpPr>
        <p:spPr>
          <a:xfrm>
            <a:off x="364980" y="2758032"/>
            <a:ext cx="1803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멜론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벅스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지니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 인기차트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생성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E48CEC-553F-4F09-8FEB-320F99A0C5BC}"/>
              </a:ext>
            </a:extLst>
          </p:cNvPr>
          <p:cNvGrpSpPr/>
          <p:nvPr/>
        </p:nvGrpSpPr>
        <p:grpSpPr>
          <a:xfrm>
            <a:off x="694499" y="1255199"/>
            <a:ext cx="1144646" cy="1144646"/>
            <a:chOff x="6025081" y="2389086"/>
            <a:chExt cx="1144646" cy="1144646"/>
          </a:xfrm>
        </p:grpSpPr>
        <p:sp>
          <p:nvSpPr>
            <p:cNvPr id="2" name="순서도: 연결자 1">
              <a:extLst>
                <a:ext uri="{FF2B5EF4-FFF2-40B4-BE49-F238E27FC236}">
                  <a16:creationId xmlns:a16="http://schemas.microsoft.com/office/drawing/2014/main" id="{77FA94F3-2332-4CD9-98EA-3BC17FCA5D7F}"/>
                </a:ext>
              </a:extLst>
            </p:cNvPr>
            <p:cNvSpPr/>
            <p:nvPr/>
          </p:nvSpPr>
          <p:spPr>
            <a:xfrm>
              <a:off x="6025081" y="2389086"/>
              <a:ext cx="1144646" cy="1144646"/>
            </a:xfrm>
            <a:prstGeom prst="flowChartConnector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4F7E58-8E38-4700-8C9C-EE1BFB6212F6}"/>
                </a:ext>
              </a:extLst>
            </p:cNvPr>
            <p:cNvSpPr txBox="1"/>
            <p:nvPr/>
          </p:nvSpPr>
          <p:spPr>
            <a:xfrm>
              <a:off x="6217007" y="2627028"/>
              <a:ext cx="7607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</a:t>
              </a:r>
              <a:endParaRPr lang="ko-KR" altLang="en-US" sz="4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C46D5A4-D9A9-47D9-9E73-A1A907D870A5}"/>
              </a:ext>
            </a:extLst>
          </p:cNvPr>
          <p:cNvGrpSpPr/>
          <p:nvPr/>
        </p:nvGrpSpPr>
        <p:grpSpPr>
          <a:xfrm>
            <a:off x="3913300" y="1255199"/>
            <a:ext cx="1144646" cy="1144646"/>
            <a:chOff x="8359572" y="2751945"/>
            <a:chExt cx="1144646" cy="1144646"/>
          </a:xfrm>
        </p:grpSpPr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69D582B8-AA13-4D3C-B03E-E8EA93377DEE}"/>
                </a:ext>
              </a:extLst>
            </p:cNvPr>
            <p:cNvSpPr/>
            <p:nvPr/>
          </p:nvSpPr>
          <p:spPr>
            <a:xfrm>
              <a:off x="8359572" y="2751945"/>
              <a:ext cx="1144646" cy="1144646"/>
            </a:xfrm>
            <a:prstGeom prst="flowChartConnector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CA8D03-406A-4528-A149-1A0CDB239869}"/>
                </a:ext>
              </a:extLst>
            </p:cNvPr>
            <p:cNvSpPr txBox="1"/>
            <p:nvPr/>
          </p:nvSpPr>
          <p:spPr>
            <a:xfrm>
              <a:off x="8551498" y="2989887"/>
              <a:ext cx="7607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</a:t>
              </a:r>
              <a:endParaRPr lang="ko-KR" altLang="en-US" sz="4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293C06-34AF-437F-BD23-2527DEFF8FE2}"/>
              </a:ext>
            </a:extLst>
          </p:cNvPr>
          <p:cNvGrpSpPr/>
          <p:nvPr/>
        </p:nvGrpSpPr>
        <p:grpSpPr>
          <a:xfrm>
            <a:off x="7094649" y="1241284"/>
            <a:ext cx="1144646" cy="1144646"/>
            <a:chOff x="6405477" y="3974699"/>
            <a:chExt cx="1144646" cy="1144646"/>
          </a:xfrm>
        </p:grpSpPr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7795724C-2739-4487-8A91-95848FCAB4A7}"/>
                </a:ext>
              </a:extLst>
            </p:cNvPr>
            <p:cNvSpPr/>
            <p:nvPr/>
          </p:nvSpPr>
          <p:spPr>
            <a:xfrm>
              <a:off x="6405477" y="3974699"/>
              <a:ext cx="1144646" cy="1144646"/>
            </a:xfrm>
            <a:prstGeom prst="flowChartConnector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B2B6A5-E13B-45CF-AE83-BC9C8D69FC14}"/>
                </a:ext>
              </a:extLst>
            </p:cNvPr>
            <p:cNvSpPr txBox="1"/>
            <p:nvPr/>
          </p:nvSpPr>
          <p:spPr>
            <a:xfrm>
              <a:off x="6597403" y="4212641"/>
              <a:ext cx="7607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</a:t>
              </a:r>
              <a:endParaRPr lang="ko-KR" altLang="en-US" sz="4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CC3FF7-B1BA-4AF5-9FDC-584316BF5EB2}"/>
              </a:ext>
            </a:extLst>
          </p:cNvPr>
          <p:cNvGrpSpPr/>
          <p:nvPr/>
        </p:nvGrpSpPr>
        <p:grpSpPr>
          <a:xfrm>
            <a:off x="10134572" y="1255199"/>
            <a:ext cx="1144646" cy="1144646"/>
            <a:chOff x="2478317" y="2184469"/>
            <a:chExt cx="1144646" cy="1144646"/>
          </a:xfrm>
        </p:grpSpPr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5DEE88F9-5117-488A-A1B2-13866BB99ACA}"/>
                </a:ext>
              </a:extLst>
            </p:cNvPr>
            <p:cNvSpPr/>
            <p:nvPr/>
          </p:nvSpPr>
          <p:spPr>
            <a:xfrm>
              <a:off x="2478317" y="2184469"/>
              <a:ext cx="1144646" cy="1144646"/>
            </a:xfrm>
            <a:prstGeom prst="flowChartConnector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36E9B6-F632-4EAA-9193-95B56DAC1426}"/>
                </a:ext>
              </a:extLst>
            </p:cNvPr>
            <p:cNvSpPr txBox="1"/>
            <p:nvPr/>
          </p:nvSpPr>
          <p:spPr>
            <a:xfrm>
              <a:off x="2670243" y="2422411"/>
              <a:ext cx="7607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</a:t>
              </a:r>
              <a:endParaRPr lang="ko-KR" altLang="en-US" sz="4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43F8377-2F7F-4CB3-911D-9B57101D28D0}"/>
              </a:ext>
            </a:extLst>
          </p:cNvPr>
          <p:cNvCxnSpPr/>
          <p:nvPr/>
        </p:nvCxnSpPr>
        <p:spPr>
          <a:xfrm>
            <a:off x="2857499" y="1370432"/>
            <a:ext cx="0" cy="42394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152964-2BD1-4DE9-B0E5-122F88943B07}"/>
              </a:ext>
            </a:extLst>
          </p:cNvPr>
          <p:cNvCxnSpPr/>
          <p:nvPr/>
        </p:nvCxnSpPr>
        <p:spPr>
          <a:xfrm>
            <a:off x="6038850" y="1301256"/>
            <a:ext cx="0" cy="42394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4FECCCA-54C0-4D9C-9FA6-41663CB13342}"/>
              </a:ext>
            </a:extLst>
          </p:cNvPr>
          <p:cNvCxnSpPr/>
          <p:nvPr/>
        </p:nvCxnSpPr>
        <p:spPr>
          <a:xfrm>
            <a:off x="9220200" y="1232080"/>
            <a:ext cx="0" cy="42394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00914AA-1D92-4B38-9000-33C86CB17DF5}"/>
              </a:ext>
            </a:extLst>
          </p:cNvPr>
          <p:cNvSpPr txBox="1"/>
          <p:nvPr/>
        </p:nvSpPr>
        <p:spPr>
          <a:xfrm>
            <a:off x="3313614" y="2779536"/>
            <a:ext cx="23440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 데이터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형식으로 가공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Ex.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$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 날짜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조회 가능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35527E-E674-49C0-AE46-FB0B97B05E88}"/>
              </a:ext>
            </a:extLst>
          </p:cNvPr>
          <p:cNvSpPr/>
          <p:nvPr/>
        </p:nvSpPr>
        <p:spPr>
          <a:xfrm>
            <a:off x="33896" y="1241284"/>
            <a:ext cx="9186297" cy="4299463"/>
          </a:xfrm>
          <a:prstGeom prst="rect">
            <a:avLst/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6B8959-01BA-49DD-B86F-B69817DBC56E}"/>
              </a:ext>
            </a:extLst>
          </p:cNvPr>
          <p:cNvSpPr txBox="1"/>
          <p:nvPr/>
        </p:nvSpPr>
        <p:spPr>
          <a:xfrm>
            <a:off x="6420072" y="2779536"/>
            <a:ext cx="23440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 차트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트윗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합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가중치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계산 후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Zzin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-ear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만의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독자적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인기 차트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79C720-EDC0-4E8E-A50F-E4E1718395FF}"/>
              </a:ext>
            </a:extLst>
          </p:cNvPr>
          <p:cNvSpPr txBox="1"/>
          <p:nvPr/>
        </p:nvSpPr>
        <p:spPr>
          <a:xfrm>
            <a:off x="9805051" y="2776073"/>
            <a:ext cx="1803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사이트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특징 상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생략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86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/>
      <p:bldP spid="29" grpId="0" animBg="1"/>
      <p:bldP spid="28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69436D-A0CB-498A-9C6E-CF28965BD17E}"/>
              </a:ext>
            </a:extLst>
          </p:cNvPr>
          <p:cNvSpPr txBox="1"/>
          <p:nvPr/>
        </p:nvSpPr>
        <p:spPr>
          <a:xfrm>
            <a:off x="7284026" y="88404"/>
            <a:ext cx="48346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 </a:t>
            </a:r>
            <a:r>
              <a:rPr lang="ko-KR" altLang="en-US" sz="4400" i="1" dirty="0" err="1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endParaRPr lang="en-US" altLang="ko-KR" sz="4400" i="1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4400" i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음원사이트</a:t>
            </a:r>
            <a:r>
              <a:rPr lang="ko-KR" altLang="en-US" sz="44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2" name="음원사이트크롤링">
            <a:hlinkClick r:id="" action="ppaction://media"/>
            <a:extLst>
              <a:ext uri="{FF2B5EF4-FFF2-40B4-BE49-F238E27FC236}">
                <a16:creationId xmlns:a16="http://schemas.microsoft.com/office/drawing/2014/main" id="{C0415C23-C4F1-4C51-AB6D-1B48564EE8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94500" y="1808019"/>
            <a:ext cx="6912582" cy="38883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A6AA94-EB01-4F77-8FAC-3A9295410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70" y="288510"/>
            <a:ext cx="4405212" cy="6280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775695-9882-4E28-A6C9-F01C2ECB2286}"/>
              </a:ext>
            </a:extLst>
          </p:cNvPr>
          <p:cNvSpPr txBox="1"/>
          <p:nvPr/>
        </p:nvSpPr>
        <p:spPr>
          <a:xfrm>
            <a:off x="5151174" y="258141"/>
            <a:ext cx="2232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Beautifulsoup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Selenium 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기술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구조화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가독성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5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C9A528-6005-4E47-86B3-AA154C16A60D}"/>
              </a:ext>
            </a:extLst>
          </p:cNvPr>
          <p:cNvSpPr txBox="1"/>
          <p:nvPr/>
        </p:nvSpPr>
        <p:spPr>
          <a:xfrm>
            <a:off x="7284026" y="88404"/>
            <a:ext cx="48346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 </a:t>
            </a:r>
            <a:r>
              <a:rPr lang="ko-KR" altLang="en-US" sz="4400" i="1" dirty="0" err="1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endParaRPr lang="en-US" altLang="ko-KR" sz="4400" i="1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4400" i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음원사이트</a:t>
            </a:r>
            <a:r>
              <a:rPr lang="ko-KR" altLang="en-US" sz="44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1233BAE-9451-4283-AE13-E45233C63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22" y="1483335"/>
            <a:ext cx="8975905" cy="411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4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69436D-A0CB-498A-9C6E-CF28965BD17E}"/>
              </a:ext>
            </a:extLst>
          </p:cNvPr>
          <p:cNvSpPr txBox="1"/>
          <p:nvPr/>
        </p:nvSpPr>
        <p:spPr>
          <a:xfrm>
            <a:off x="7284026" y="88404"/>
            <a:ext cx="48346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 </a:t>
            </a:r>
            <a:r>
              <a:rPr lang="ko-KR" altLang="en-US" sz="4400" i="1" dirty="0" err="1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endParaRPr lang="en-US" altLang="ko-KR" sz="4400" i="1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4400" i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트위터</a:t>
            </a:r>
            <a:r>
              <a:rPr lang="ko-KR" altLang="en-US" sz="44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A736CD-D03F-4583-AB83-81F981BF5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70" y="700533"/>
            <a:ext cx="4405212" cy="5456934"/>
          </a:xfrm>
          <a:prstGeom prst="rect">
            <a:avLst/>
          </a:prstGeom>
        </p:spPr>
      </p:pic>
      <p:pic>
        <p:nvPicPr>
          <p:cNvPr id="7" name="트위터크롤링">
            <a:hlinkClick r:id="" action="ppaction://media"/>
            <a:extLst>
              <a:ext uri="{FF2B5EF4-FFF2-40B4-BE49-F238E27FC236}">
                <a16:creationId xmlns:a16="http://schemas.microsoft.com/office/drawing/2014/main" id="{92AB6EE4-8646-42E5-A7FA-91D91BB951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94500" y="1808018"/>
            <a:ext cx="6912582" cy="38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2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C9A528-6005-4E47-86B3-AA154C16A60D}"/>
              </a:ext>
            </a:extLst>
          </p:cNvPr>
          <p:cNvSpPr txBox="1"/>
          <p:nvPr/>
        </p:nvSpPr>
        <p:spPr>
          <a:xfrm>
            <a:off x="7284026" y="88404"/>
            <a:ext cx="48346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 </a:t>
            </a:r>
            <a:r>
              <a:rPr lang="ko-KR" altLang="en-US" sz="4400" i="1" dirty="0" err="1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endParaRPr lang="en-US" altLang="ko-KR" sz="4400" i="1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4400" i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트위터</a:t>
            </a:r>
            <a:r>
              <a:rPr lang="ko-KR" altLang="en-US" sz="44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CD8595-8254-40AB-B3F4-2A54FCC64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" y="1530698"/>
            <a:ext cx="8975905" cy="43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92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C9A528-6005-4E47-86B3-AA154C16A60D}"/>
              </a:ext>
            </a:extLst>
          </p:cNvPr>
          <p:cNvSpPr txBox="1"/>
          <p:nvPr/>
        </p:nvSpPr>
        <p:spPr>
          <a:xfrm>
            <a:off x="7284026" y="88404"/>
            <a:ext cx="48346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 </a:t>
            </a:r>
            <a:r>
              <a:rPr lang="ko-KR" altLang="en-US" sz="4400" i="1" dirty="0" err="1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endParaRPr lang="en-US" altLang="ko-KR" sz="4400" i="1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4400" i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트위터</a:t>
            </a:r>
            <a:r>
              <a:rPr lang="ko-KR" altLang="en-US" sz="44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5A1EEF-E7F9-42D7-B4F3-0583B95DB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85" y="821803"/>
            <a:ext cx="5005570" cy="5245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9F8D4-DA61-40A5-A41B-FF4712F97AE7}"/>
              </a:ext>
            </a:extLst>
          </p:cNvPr>
          <p:cNvSpPr txBox="1"/>
          <p:nvPr/>
        </p:nvSpPr>
        <p:spPr>
          <a:xfrm>
            <a:off x="6565927" y="2119560"/>
            <a:ext cx="1841583" cy="258532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멜론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지니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벅스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=&gt; 100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=&gt; 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8C04B-A5E2-44E4-A3A8-8F5125EC96BC}"/>
              </a:ext>
            </a:extLst>
          </p:cNvPr>
          <p:cNvSpPr txBox="1"/>
          <p:nvPr/>
        </p:nvSpPr>
        <p:spPr>
          <a:xfrm>
            <a:off x="6746334" y="1523239"/>
            <a:ext cx="354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트위터 가중치 계산 법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8626E-D165-4D8B-B0B3-A7A7C8158C00}"/>
              </a:ext>
            </a:extLst>
          </p:cNvPr>
          <p:cNvSpPr txBox="1"/>
          <p:nvPr/>
        </p:nvSpPr>
        <p:spPr>
          <a:xfrm>
            <a:off x="8590806" y="2119559"/>
            <a:ext cx="2910898" cy="286232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트윗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검색량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점수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*0.8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1~5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점수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*0.85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6~10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점수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*0.9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11~30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점수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*0.95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31~50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총 점수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*1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51~70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점수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*1.05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71~90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점수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*1.1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이상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점수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*1.15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BE09A-B8A5-4D45-9370-3C038A4FCAC2}"/>
              </a:ext>
            </a:extLst>
          </p:cNvPr>
          <p:cNvSpPr txBox="1"/>
          <p:nvPr/>
        </p:nvSpPr>
        <p:spPr>
          <a:xfrm>
            <a:off x="5712542" y="5179056"/>
            <a:ext cx="625867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Ex. Square by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백예린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2019.12.11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벅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 = 300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17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언급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(0.95) = 285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3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</a:t>
            </a:r>
          </a:p>
        </p:txBody>
      </p:sp>
    </p:spTree>
    <p:extLst>
      <p:ext uri="{BB962C8B-B14F-4D97-AF65-F5344CB8AC3E}">
        <p14:creationId xmlns:p14="http://schemas.microsoft.com/office/powerpoint/2010/main" val="3466540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9436D-A0CB-498A-9C6E-CF28965BD17E}"/>
              </a:ext>
            </a:extLst>
          </p:cNvPr>
          <p:cNvSpPr txBox="1"/>
          <p:nvPr/>
        </p:nvSpPr>
        <p:spPr>
          <a:xfrm>
            <a:off x="5751443" y="88404"/>
            <a:ext cx="6367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 </a:t>
            </a:r>
            <a:r>
              <a:rPr lang="ko-KR" altLang="en-US" sz="6600" i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구축</a:t>
            </a:r>
            <a:r>
              <a:rPr lang="ko-KR" altLang="en-US" sz="66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AFB5944-DAC9-439E-B410-E85D20711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7" y="1527796"/>
            <a:ext cx="8893517" cy="4133804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16E3580-0909-4E1F-89B0-7FE9BB4F103E}"/>
              </a:ext>
            </a:extLst>
          </p:cNvPr>
          <p:cNvSpPr/>
          <p:nvPr/>
        </p:nvSpPr>
        <p:spPr>
          <a:xfrm>
            <a:off x="6882580" y="2667971"/>
            <a:ext cx="2379407" cy="7570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74C9D67-9DE6-469E-BAA2-748B5B535F71}"/>
              </a:ext>
            </a:extLst>
          </p:cNvPr>
          <p:cNvSpPr/>
          <p:nvPr/>
        </p:nvSpPr>
        <p:spPr>
          <a:xfrm>
            <a:off x="3185650" y="3425055"/>
            <a:ext cx="1887795" cy="7570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FB8390A-0FD4-4055-B8DD-5A671DFA1BAD}"/>
              </a:ext>
            </a:extLst>
          </p:cNvPr>
          <p:cNvCxnSpPr/>
          <p:nvPr/>
        </p:nvCxnSpPr>
        <p:spPr>
          <a:xfrm>
            <a:off x="9261987" y="3046513"/>
            <a:ext cx="150433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2794C0-E75B-4665-9E7D-9640A00078EE}"/>
              </a:ext>
            </a:extLst>
          </p:cNvPr>
          <p:cNvCxnSpPr>
            <a:cxnSpLocks/>
          </p:cNvCxnSpPr>
          <p:nvPr/>
        </p:nvCxnSpPr>
        <p:spPr>
          <a:xfrm flipH="1" flipV="1">
            <a:off x="1194856" y="3349822"/>
            <a:ext cx="1990795" cy="4473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EFBA4B-01D1-4BE1-A7E9-490D65535F7C}"/>
              </a:ext>
            </a:extLst>
          </p:cNvPr>
          <p:cNvSpPr txBox="1"/>
          <p:nvPr/>
        </p:nvSpPr>
        <p:spPr>
          <a:xfrm>
            <a:off x="10726995" y="2584848"/>
            <a:ext cx="1229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날짜 시간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제목별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 가능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A0E0B3-9C59-4868-8DAA-E284C0C48317}"/>
              </a:ext>
            </a:extLst>
          </p:cNvPr>
          <p:cNvSpPr txBox="1"/>
          <p:nvPr/>
        </p:nvSpPr>
        <p:spPr>
          <a:xfrm>
            <a:off x="162468" y="2888157"/>
            <a:ext cx="1229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제목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F59050D-9A30-4174-B2CE-9D642EE1628E}"/>
              </a:ext>
            </a:extLst>
          </p:cNvPr>
          <p:cNvSpPr/>
          <p:nvPr/>
        </p:nvSpPr>
        <p:spPr>
          <a:xfrm>
            <a:off x="4771221" y="1431846"/>
            <a:ext cx="2379407" cy="7570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1AF179-61DA-4688-9F07-17F633411227}"/>
              </a:ext>
            </a:extLst>
          </p:cNvPr>
          <p:cNvSpPr txBox="1"/>
          <p:nvPr/>
        </p:nvSpPr>
        <p:spPr>
          <a:xfrm>
            <a:off x="3541236" y="1107684"/>
            <a:ext cx="255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멜론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지니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벅스 차트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B187CF-2C9C-443C-8F04-4BC0C4C2E8BD}"/>
              </a:ext>
            </a:extLst>
          </p:cNvPr>
          <p:cNvSpPr txBox="1"/>
          <p:nvPr/>
        </p:nvSpPr>
        <p:spPr>
          <a:xfrm>
            <a:off x="10530351" y="4532559"/>
            <a:ext cx="1519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CSS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Django</a:t>
            </a: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755499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9436D-A0CB-498A-9C6E-CF28965BD17E}"/>
              </a:ext>
            </a:extLst>
          </p:cNvPr>
          <p:cNvSpPr txBox="1"/>
          <p:nvPr/>
        </p:nvSpPr>
        <p:spPr>
          <a:xfrm>
            <a:off x="5751443" y="88404"/>
            <a:ext cx="6367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 </a:t>
            </a:r>
            <a:r>
              <a:rPr lang="ko-KR" altLang="en-US" sz="6600" i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구축</a:t>
            </a:r>
            <a:r>
              <a:rPr lang="ko-KR" altLang="en-US" sz="66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F331971-D725-4164-924A-9264A6BBA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155" y="1349467"/>
            <a:ext cx="8927690" cy="415906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43BC81-5F78-43E2-8118-1842E6ADCE91}"/>
              </a:ext>
            </a:extLst>
          </p:cNvPr>
          <p:cNvSpPr/>
          <p:nvPr/>
        </p:nvSpPr>
        <p:spPr>
          <a:xfrm>
            <a:off x="5004618" y="2205705"/>
            <a:ext cx="2172929" cy="452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C4BDA4-42FA-4FD1-81E7-C960370F3E71}"/>
              </a:ext>
            </a:extLst>
          </p:cNvPr>
          <p:cNvSpPr/>
          <p:nvPr/>
        </p:nvSpPr>
        <p:spPr>
          <a:xfrm>
            <a:off x="4168876" y="4184608"/>
            <a:ext cx="3844414" cy="452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609112-E553-4D65-9B37-6F9DD79CF059}"/>
              </a:ext>
            </a:extLst>
          </p:cNvPr>
          <p:cNvSpPr txBox="1"/>
          <p:nvPr/>
        </p:nvSpPr>
        <p:spPr>
          <a:xfrm>
            <a:off x="10710558" y="2690336"/>
            <a:ext cx="12290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동일 날짜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내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차트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순위 동시 확인 가능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810B10C-167D-4EC9-9DF5-F25A5D2410A6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7177547" y="2431847"/>
            <a:ext cx="3565737" cy="6146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E44E546-064B-4855-80D9-F535D7D7C80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013290" y="3340090"/>
            <a:ext cx="2753033" cy="10706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F9B959-9AB8-4A0E-8753-2AE0839D4E90}"/>
              </a:ext>
            </a:extLst>
          </p:cNvPr>
          <p:cNvSpPr/>
          <p:nvPr/>
        </p:nvSpPr>
        <p:spPr>
          <a:xfrm>
            <a:off x="5506062" y="5066081"/>
            <a:ext cx="1238870" cy="452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CB3ADE-0E9D-4A22-84F4-764D382D30B1}"/>
              </a:ext>
            </a:extLst>
          </p:cNvPr>
          <p:cNvCxnSpPr>
            <a:cxnSpLocks/>
          </p:cNvCxnSpPr>
          <p:nvPr/>
        </p:nvCxnSpPr>
        <p:spPr>
          <a:xfrm flipH="1" flipV="1">
            <a:off x="1481442" y="5292223"/>
            <a:ext cx="4024622" cy="169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480D041-F669-488C-86D7-3BF48EF1ACD4}"/>
              </a:ext>
            </a:extLst>
          </p:cNvPr>
          <p:cNvSpPr txBox="1"/>
          <p:nvPr/>
        </p:nvSpPr>
        <p:spPr>
          <a:xfrm>
            <a:off x="327767" y="4454438"/>
            <a:ext cx="12290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찐차트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순위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 가능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750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9C261A-D508-400F-BCAA-D35E3B74AA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4" r="1451" b="4709"/>
          <a:stretch/>
        </p:blipFill>
        <p:spPr>
          <a:xfrm>
            <a:off x="1639829" y="1353330"/>
            <a:ext cx="8971335" cy="4265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9436D-A0CB-498A-9C6E-CF28965BD17E}"/>
              </a:ext>
            </a:extLst>
          </p:cNvPr>
          <p:cNvSpPr txBox="1"/>
          <p:nvPr/>
        </p:nvSpPr>
        <p:spPr>
          <a:xfrm>
            <a:off x="5751443" y="88404"/>
            <a:ext cx="6367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 </a:t>
            </a:r>
            <a:r>
              <a:rPr lang="ko-KR" altLang="en-US" sz="6600" i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구축</a:t>
            </a:r>
            <a:r>
              <a:rPr lang="ko-KR" altLang="en-US" sz="66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F9B959-9AB8-4A0E-8753-2AE0839D4E90}"/>
              </a:ext>
            </a:extLst>
          </p:cNvPr>
          <p:cNvSpPr/>
          <p:nvPr/>
        </p:nvSpPr>
        <p:spPr>
          <a:xfrm>
            <a:off x="5506061" y="5231449"/>
            <a:ext cx="1238870" cy="452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97BC105-0392-47BE-BAEB-DDE6D285D799}"/>
              </a:ext>
            </a:extLst>
          </p:cNvPr>
          <p:cNvCxnSpPr>
            <a:cxnSpLocks/>
          </p:cNvCxnSpPr>
          <p:nvPr/>
        </p:nvCxnSpPr>
        <p:spPr>
          <a:xfrm flipV="1">
            <a:off x="6744931" y="4355690"/>
            <a:ext cx="3982063" cy="1101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DCD94FB-5CDB-4AFD-89A5-FBB4A0AE255D}"/>
              </a:ext>
            </a:extLst>
          </p:cNvPr>
          <p:cNvSpPr txBox="1"/>
          <p:nvPr/>
        </p:nvSpPr>
        <p:spPr>
          <a:xfrm>
            <a:off x="10736832" y="3894025"/>
            <a:ext cx="1229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찐차트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순위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 가능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A8CB32-1CA9-4EAE-95AA-C6F982330A60}"/>
              </a:ext>
            </a:extLst>
          </p:cNvPr>
          <p:cNvSpPr txBox="1"/>
          <p:nvPr/>
        </p:nvSpPr>
        <p:spPr>
          <a:xfrm>
            <a:off x="10552171" y="2084275"/>
            <a:ext cx="1519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자바스크립트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E27451-D32B-44EC-AC0B-446707CA7F1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030065" y="2407441"/>
            <a:ext cx="3522106" cy="1297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A1B095-3CC1-4528-9BC2-FC6C74D53BA0}"/>
              </a:ext>
            </a:extLst>
          </p:cNvPr>
          <p:cNvSpPr/>
          <p:nvPr/>
        </p:nvSpPr>
        <p:spPr>
          <a:xfrm>
            <a:off x="4104963" y="3704976"/>
            <a:ext cx="4232791" cy="452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686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F3140F-3F1F-4E1A-8CBB-D3A19C490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80" y="1566138"/>
            <a:ext cx="1874307" cy="18743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1299EB-B053-4DCF-A3A9-A71841979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97" y="1872573"/>
            <a:ext cx="1981995" cy="19819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83923F-E5FE-4A0D-9AD5-EA39CDA85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613" y="1606835"/>
            <a:ext cx="1874307" cy="18743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21D040-C206-41AF-B623-0C08554FC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6" b="95249" l="9976" r="89786">
                        <a14:foregroundMark x1="68409" y1="90024" x2="70784" y2="9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802" y="1619540"/>
            <a:ext cx="1874307" cy="18743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87EA6A-3EB4-4491-897B-65CEAE026D44}"/>
              </a:ext>
            </a:extLst>
          </p:cNvPr>
          <p:cNvSpPr txBox="1"/>
          <p:nvPr/>
        </p:nvSpPr>
        <p:spPr>
          <a:xfrm>
            <a:off x="1441812" y="3854571"/>
            <a:ext cx="872355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332F4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장라원</a:t>
            </a:r>
            <a:endParaRPr lang="en-US" altLang="ko-KR" sz="2000" dirty="0">
              <a:solidFill>
                <a:srgbClr val="332F4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32F4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C5A5BF-66F3-462C-8359-6EB35DE01F5D}"/>
              </a:ext>
            </a:extLst>
          </p:cNvPr>
          <p:cNvSpPr txBox="1"/>
          <p:nvPr/>
        </p:nvSpPr>
        <p:spPr>
          <a:xfrm>
            <a:off x="3978186" y="3854570"/>
            <a:ext cx="1090363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2F4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김상욱</a:t>
            </a:r>
            <a:endParaRPr lang="en-US" altLang="ko-KR" sz="2000" dirty="0">
              <a:solidFill>
                <a:srgbClr val="332F4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32F4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design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4DE5A-15C3-4973-BE48-FE80C3903885}"/>
              </a:ext>
            </a:extLst>
          </p:cNvPr>
          <p:cNvSpPr txBox="1"/>
          <p:nvPr/>
        </p:nvSpPr>
        <p:spPr>
          <a:xfrm>
            <a:off x="7141342" y="3854569"/>
            <a:ext cx="825867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332F4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민수린</a:t>
            </a:r>
            <a:endParaRPr lang="en-US" altLang="ko-KR" sz="2000" dirty="0">
              <a:solidFill>
                <a:srgbClr val="332F4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32F4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tech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34EEE-71C7-4249-8881-78F8EF3CEEEB}"/>
              </a:ext>
            </a:extLst>
          </p:cNvPr>
          <p:cNvSpPr txBox="1"/>
          <p:nvPr/>
        </p:nvSpPr>
        <p:spPr>
          <a:xfrm>
            <a:off x="9851489" y="3854568"/>
            <a:ext cx="1050288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2F4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김창희</a:t>
            </a:r>
            <a:endParaRPr lang="en-US" altLang="ko-KR" sz="2000" dirty="0">
              <a:solidFill>
                <a:srgbClr val="332F4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32F4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leader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0DCF44-983B-45DA-A375-8A0A09ABDBFB}"/>
              </a:ext>
            </a:extLst>
          </p:cNvPr>
          <p:cNvSpPr txBox="1"/>
          <p:nvPr/>
        </p:nvSpPr>
        <p:spPr>
          <a:xfrm>
            <a:off x="6646607" y="-119939"/>
            <a:ext cx="5472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i="1" dirty="0" err="1">
                <a:solidFill>
                  <a:schemeClr val="bg1"/>
                </a:solidFill>
                <a:latin typeface="Eras Bold ITC" panose="020B0907030504020204" pitchFamily="34" charset="0"/>
              </a:rPr>
              <a:t>Zzin</a:t>
            </a:r>
            <a:r>
              <a:rPr lang="en-US" altLang="ko-KR" sz="8000" i="1" dirty="0">
                <a:solidFill>
                  <a:schemeClr val="bg1"/>
                </a:solidFill>
                <a:latin typeface="Eras Bold ITC" panose="020B0907030504020204" pitchFamily="34" charset="0"/>
              </a:rPr>
              <a:t> Crew</a:t>
            </a:r>
            <a:endParaRPr lang="ko-KR" altLang="en-US" sz="8000" i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540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9436D-A0CB-498A-9C6E-CF28965BD17E}"/>
              </a:ext>
            </a:extLst>
          </p:cNvPr>
          <p:cNvSpPr txBox="1"/>
          <p:nvPr/>
        </p:nvSpPr>
        <p:spPr>
          <a:xfrm>
            <a:off x="5751443" y="88404"/>
            <a:ext cx="6367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 </a:t>
            </a:r>
            <a:r>
              <a:rPr lang="ko-KR" altLang="en-US" sz="6600" i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구축</a:t>
            </a:r>
            <a:r>
              <a:rPr lang="ko-KR" altLang="en-US" sz="66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A5BC4D-6F93-42D8-B921-03DEC5FDF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37" y="1427827"/>
            <a:ext cx="9248182" cy="429693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BB90A-7E0A-45CF-B7FC-B951EAC8CEB6}"/>
              </a:ext>
            </a:extLst>
          </p:cNvPr>
          <p:cNvSpPr/>
          <p:nvPr/>
        </p:nvSpPr>
        <p:spPr>
          <a:xfrm>
            <a:off x="4380269" y="1802424"/>
            <a:ext cx="2172929" cy="452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9457CC3-FD5A-4582-9594-3F4F38F2E291}"/>
              </a:ext>
            </a:extLst>
          </p:cNvPr>
          <p:cNvCxnSpPr>
            <a:cxnSpLocks/>
          </p:cNvCxnSpPr>
          <p:nvPr/>
        </p:nvCxnSpPr>
        <p:spPr>
          <a:xfrm>
            <a:off x="6553198" y="2028566"/>
            <a:ext cx="3751007" cy="361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FA65343-81E0-46C4-A379-1C47C3968295}"/>
              </a:ext>
            </a:extLst>
          </p:cNvPr>
          <p:cNvSpPr txBox="1"/>
          <p:nvPr/>
        </p:nvSpPr>
        <p:spPr>
          <a:xfrm>
            <a:off x="10284542" y="1802424"/>
            <a:ext cx="15293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가중치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포함 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찐차트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시간별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 가능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698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9436D-A0CB-498A-9C6E-CF28965BD17E}"/>
              </a:ext>
            </a:extLst>
          </p:cNvPr>
          <p:cNvSpPr txBox="1"/>
          <p:nvPr/>
        </p:nvSpPr>
        <p:spPr>
          <a:xfrm>
            <a:off x="5751443" y="88404"/>
            <a:ext cx="6367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어려웠던 점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2ACCBB-BF9E-410B-BF7B-FED42B1AE288}"/>
              </a:ext>
            </a:extLst>
          </p:cNvPr>
          <p:cNvSpPr/>
          <p:nvPr/>
        </p:nvSpPr>
        <p:spPr>
          <a:xfrm>
            <a:off x="1620986" y="1540952"/>
            <a:ext cx="4563321" cy="4278425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50796-F113-477B-B8FE-ED028EE0EDF0}"/>
              </a:ext>
            </a:extLst>
          </p:cNvPr>
          <p:cNvSpPr txBox="1"/>
          <p:nvPr/>
        </p:nvSpPr>
        <p:spPr>
          <a:xfrm>
            <a:off x="3150870" y="1089199"/>
            <a:ext cx="150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어려움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96B1BB-A7B2-4094-BDA0-613741FF72B4}"/>
              </a:ext>
            </a:extLst>
          </p:cNvPr>
          <p:cNvSpPr txBox="1"/>
          <p:nvPr/>
        </p:nvSpPr>
        <p:spPr>
          <a:xfrm>
            <a:off x="9030604" y="1089199"/>
            <a:ext cx="150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대안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D7F512A-C2F8-4512-9D77-DAA07077332B}"/>
              </a:ext>
            </a:extLst>
          </p:cNvPr>
          <p:cNvSpPr/>
          <p:nvPr/>
        </p:nvSpPr>
        <p:spPr>
          <a:xfrm>
            <a:off x="6290872" y="3101817"/>
            <a:ext cx="1107459" cy="497953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07DC01-CCE3-4B3C-95D0-BBB9B61164E6}"/>
              </a:ext>
            </a:extLst>
          </p:cNvPr>
          <p:cNvSpPr/>
          <p:nvPr/>
        </p:nvSpPr>
        <p:spPr>
          <a:xfrm>
            <a:off x="7502285" y="1540952"/>
            <a:ext cx="4563321" cy="4278425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376432B-0237-4FA5-83BA-CB63F8224DC6}"/>
              </a:ext>
            </a:extLst>
          </p:cNvPr>
          <p:cNvSpPr/>
          <p:nvPr/>
        </p:nvSpPr>
        <p:spPr>
          <a:xfrm rot="5400000">
            <a:off x="-1428295" y="3249755"/>
            <a:ext cx="4495246" cy="107763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7A009A-EF96-4F08-BAF9-A8FA4F0624C4}"/>
              </a:ext>
            </a:extLst>
          </p:cNvPr>
          <p:cNvSpPr txBox="1"/>
          <p:nvPr/>
        </p:nvSpPr>
        <p:spPr>
          <a:xfrm>
            <a:off x="231464" y="1756925"/>
            <a:ext cx="117572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계획단계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897072-2264-47BB-9AC4-1A54A16361AB}"/>
              </a:ext>
            </a:extLst>
          </p:cNvPr>
          <p:cNvSpPr txBox="1"/>
          <p:nvPr/>
        </p:nvSpPr>
        <p:spPr>
          <a:xfrm>
            <a:off x="81572" y="2461514"/>
            <a:ext cx="147550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단계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C78146-ACA1-421F-B390-1C3BAC271C37}"/>
              </a:ext>
            </a:extLst>
          </p:cNvPr>
          <p:cNvSpPr txBox="1"/>
          <p:nvPr/>
        </p:nvSpPr>
        <p:spPr>
          <a:xfrm>
            <a:off x="55594" y="3539184"/>
            <a:ext cx="152746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구축 단계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0FCEE7-6E4C-45A3-86BA-D6122691F220}"/>
              </a:ext>
            </a:extLst>
          </p:cNvPr>
          <p:cNvSpPr txBox="1"/>
          <p:nvPr/>
        </p:nvSpPr>
        <p:spPr>
          <a:xfrm>
            <a:off x="113135" y="4474306"/>
            <a:ext cx="140719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문서작업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4FAA7C-5364-4792-9F73-9A3E4254AE19}"/>
              </a:ext>
            </a:extLst>
          </p:cNvPr>
          <p:cNvSpPr txBox="1"/>
          <p:nvPr/>
        </p:nvSpPr>
        <p:spPr>
          <a:xfrm>
            <a:off x="1742981" y="1732102"/>
            <a:ext cx="400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81C9F-9D88-4260-AEF8-FA84906D0D72}"/>
              </a:ext>
            </a:extLst>
          </p:cNvPr>
          <p:cNvSpPr txBox="1"/>
          <p:nvPr/>
        </p:nvSpPr>
        <p:spPr>
          <a:xfrm>
            <a:off x="114304" y="1089199"/>
            <a:ext cx="150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Timeline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3EA91A-6084-4303-8A73-4E74C48F39A9}"/>
              </a:ext>
            </a:extLst>
          </p:cNvPr>
          <p:cNvSpPr txBox="1"/>
          <p:nvPr/>
        </p:nvSpPr>
        <p:spPr>
          <a:xfrm>
            <a:off x="1761833" y="2440724"/>
            <a:ext cx="4008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멜론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–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매일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불가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소리바다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시간별로 데이터 추출 불가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1A2C6C-D003-43C2-9BC0-2E9B1F9A7180}"/>
              </a:ext>
            </a:extLst>
          </p:cNvPr>
          <p:cNvSpPr txBox="1"/>
          <p:nvPr/>
        </p:nvSpPr>
        <p:spPr>
          <a:xfrm>
            <a:off x="7779714" y="2439190"/>
            <a:ext cx="400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멜론 사이트 매일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E881F-6D39-45EB-85EB-587CAF4E1A3A}"/>
              </a:ext>
            </a:extLst>
          </p:cNvPr>
          <p:cNvSpPr txBox="1"/>
          <p:nvPr/>
        </p:nvSpPr>
        <p:spPr>
          <a:xfrm>
            <a:off x="7779714" y="2820035"/>
            <a:ext cx="400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소리바다 제외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8D9669-7CD6-46B7-9F41-74112905514C}"/>
              </a:ext>
            </a:extLst>
          </p:cNvPr>
          <p:cNvSpPr txBox="1"/>
          <p:nvPr/>
        </p:nvSpPr>
        <p:spPr>
          <a:xfrm>
            <a:off x="1783378" y="3004701"/>
            <a:ext cx="4008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M,V,T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나누어 진행하다 보니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프로세스 딜레이 현상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 파트에 대한 이해력 부족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536A28-8670-40C5-AA6E-6B865C1A43BC}"/>
              </a:ext>
            </a:extLst>
          </p:cNvPr>
          <p:cNvSpPr txBox="1"/>
          <p:nvPr/>
        </p:nvSpPr>
        <p:spPr>
          <a:xfrm>
            <a:off x="1806886" y="1711972"/>
            <a:ext cx="4008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사이트 별로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추출값이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다름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Ex.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아마두</a:t>
            </a:r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아마두</a:t>
            </a:r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$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4F2311-5E0C-4749-82E3-D4AF623E09AE}"/>
              </a:ext>
            </a:extLst>
          </p:cNvPr>
          <p:cNvSpPr txBox="1"/>
          <p:nvPr/>
        </p:nvSpPr>
        <p:spPr>
          <a:xfrm>
            <a:off x="7779714" y="1730256"/>
            <a:ext cx="4008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Replace(), Update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쿼리 사용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가공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B456A3-862D-438C-8D44-3F1113A6D7B6}"/>
              </a:ext>
            </a:extLst>
          </p:cNvPr>
          <p:cNvSpPr txBox="1"/>
          <p:nvPr/>
        </p:nvSpPr>
        <p:spPr>
          <a:xfrm>
            <a:off x="1796853" y="4107480"/>
            <a:ext cx="4008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Templates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수정 시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공유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어려움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1F6CDC-FD83-475D-A1CE-386C469EE387}"/>
              </a:ext>
            </a:extLst>
          </p:cNvPr>
          <p:cNvSpPr txBox="1"/>
          <p:nvPr/>
        </p:nvSpPr>
        <p:spPr>
          <a:xfrm>
            <a:off x="7903030" y="4173577"/>
            <a:ext cx="4008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환경 공유 프로그램 이용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9910FB-0636-4903-91A4-BE33D5FBF01F}"/>
              </a:ext>
            </a:extLst>
          </p:cNvPr>
          <p:cNvSpPr txBox="1"/>
          <p:nvPr/>
        </p:nvSpPr>
        <p:spPr>
          <a:xfrm>
            <a:off x="7847263" y="3154030"/>
            <a:ext cx="4008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각자 파트 설명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055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9436D-A0CB-498A-9C6E-CF28965BD17E}"/>
              </a:ext>
            </a:extLst>
          </p:cNvPr>
          <p:cNvSpPr txBox="1"/>
          <p:nvPr/>
        </p:nvSpPr>
        <p:spPr>
          <a:xfrm>
            <a:off x="5338916" y="88404"/>
            <a:ext cx="67797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i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발전방향 및 결론</a:t>
            </a:r>
            <a:endParaRPr lang="ko-KR" altLang="en-US" sz="6600" i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73FDD3-064D-4FA7-94FA-E11C90F33737}"/>
              </a:ext>
            </a:extLst>
          </p:cNvPr>
          <p:cNvSpPr/>
          <p:nvPr/>
        </p:nvSpPr>
        <p:spPr>
          <a:xfrm>
            <a:off x="1684118" y="1196400"/>
            <a:ext cx="9068763" cy="4278425"/>
          </a:xfrm>
          <a:prstGeom prst="rect">
            <a:avLst/>
          </a:prstGeom>
          <a:solidFill>
            <a:schemeClr val="bg2">
              <a:lumMod val="25000"/>
              <a:alpha val="92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A5A3B-6C02-4261-93DC-8C879A30E1D4}"/>
              </a:ext>
            </a:extLst>
          </p:cNvPr>
          <p:cNvSpPr txBox="1"/>
          <p:nvPr/>
        </p:nvSpPr>
        <p:spPr>
          <a:xfrm>
            <a:off x="2929682" y="2092937"/>
            <a:ext cx="63326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2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프로젝트로의 확장</a:t>
            </a:r>
            <a:endParaRPr lang="en-US" altLang="ko-KR" sz="24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sz="24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en-US" altLang="ko-KR" sz="2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2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 이용자 수를 반영한 가중치 계산</a:t>
            </a:r>
            <a:endParaRPr lang="en-US" altLang="ko-KR" sz="24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sz="24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2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건강한 대중 음악 시장 형성</a:t>
            </a:r>
            <a:endParaRPr lang="en-US" altLang="ko-KR" sz="24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3FC68E-D87E-4842-BB49-517351355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08"/>
          <a:stretch/>
        </p:blipFill>
        <p:spPr>
          <a:xfrm rot="20568447">
            <a:off x="846969" y="1571815"/>
            <a:ext cx="1674299" cy="14129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EFA864-98F2-4D8B-B27B-B55A8F093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33"/>
          <a:stretch/>
        </p:blipFill>
        <p:spPr>
          <a:xfrm>
            <a:off x="9722429" y="3844638"/>
            <a:ext cx="2017140" cy="16836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172C7C-F049-41B4-B6A9-54B7F55C5E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69"/>
          <a:stretch/>
        </p:blipFill>
        <p:spPr>
          <a:xfrm rot="269146">
            <a:off x="9986813" y="753679"/>
            <a:ext cx="2310791" cy="18447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66273D-CD19-4AE9-B21B-C883FC30E2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7"/>
          <a:stretch/>
        </p:blipFill>
        <p:spPr>
          <a:xfrm>
            <a:off x="2500748" y="4771175"/>
            <a:ext cx="1530926" cy="13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8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9436D-A0CB-498A-9C6E-CF28965BD17E}"/>
              </a:ext>
            </a:extLst>
          </p:cNvPr>
          <p:cNvSpPr txBox="1"/>
          <p:nvPr/>
        </p:nvSpPr>
        <p:spPr>
          <a:xfrm>
            <a:off x="8449521" y="88404"/>
            <a:ext cx="3669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A5A3B-6C02-4261-93DC-8C879A30E1D4}"/>
              </a:ext>
            </a:extLst>
          </p:cNvPr>
          <p:cNvSpPr txBox="1"/>
          <p:nvPr/>
        </p:nvSpPr>
        <p:spPr>
          <a:xfrm>
            <a:off x="195847" y="1602982"/>
            <a:ext cx="11800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hlinkClick r:id="rId2"/>
              </a:rPr>
              <a:t>https://www.mk.co.kr/news/culture/view/2019/03/170283/</a:t>
            </a:r>
            <a:r>
              <a:rPr lang="en-US" altLang="ko-KR" dirty="0"/>
              <a:t> </a:t>
            </a:r>
            <a:r>
              <a:rPr lang="ko-KR" altLang="en-US" dirty="0"/>
              <a:t>매일경제</a:t>
            </a:r>
            <a:r>
              <a:rPr lang="en-US" altLang="ko-KR" dirty="0"/>
              <a:t>, </a:t>
            </a:r>
            <a:r>
              <a:rPr lang="ko-KR" altLang="en-US" dirty="0"/>
              <a:t>음원 서비스 시장점유율</a:t>
            </a:r>
            <a:endParaRPr lang="en-US" altLang="ko-KR" dirty="0"/>
          </a:p>
          <a:p>
            <a:pPr algn="ctr"/>
            <a:r>
              <a:rPr lang="en-US" altLang="ko-KR" dirty="0">
                <a:hlinkClick r:id="rId3"/>
              </a:rPr>
              <a:t>https://www.hankyung.com/society/article/2019112486027</a:t>
            </a:r>
            <a:r>
              <a:rPr lang="en-US" altLang="ko-KR" dirty="0"/>
              <a:t> </a:t>
            </a:r>
            <a:r>
              <a:rPr lang="ko-KR" altLang="en-US" dirty="0"/>
              <a:t>한국경제</a:t>
            </a:r>
            <a:r>
              <a:rPr lang="en-US" altLang="ko-KR" dirty="0"/>
              <a:t>, </a:t>
            </a:r>
            <a:r>
              <a:rPr lang="ko-KR" altLang="en-US" dirty="0"/>
              <a:t>가요계 사재기 증언</a:t>
            </a:r>
            <a:endParaRPr lang="en-US" altLang="ko-KR" dirty="0"/>
          </a:p>
          <a:p>
            <a:pPr algn="ctr"/>
            <a:r>
              <a:rPr lang="en-US" altLang="ko-KR" dirty="0">
                <a:hlinkClick r:id="rId4"/>
              </a:rPr>
              <a:t>https://www.ytn.co.kr/_ln/0106_201912031311266514</a:t>
            </a:r>
            <a:r>
              <a:rPr lang="en-US" altLang="ko-KR" dirty="0"/>
              <a:t> </a:t>
            </a:r>
            <a:r>
              <a:rPr lang="en-US" altLang="ko-KR" dirty="0" err="1"/>
              <a:t>ytn</a:t>
            </a:r>
            <a:r>
              <a:rPr lang="en-US" altLang="ko-KR" dirty="0"/>
              <a:t>, </a:t>
            </a:r>
            <a:r>
              <a:rPr lang="ko-KR" altLang="en-US" dirty="0" err="1"/>
              <a:t>바이브</a:t>
            </a:r>
            <a:r>
              <a:rPr lang="ko-KR" altLang="en-US" dirty="0"/>
              <a:t> 입장 정리</a:t>
            </a:r>
            <a:endParaRPr lang="en-US" altLang="ko-KR" dirty="0"/>
          </a:p>
          <a:p>
            <a:pPr algn="ctr"/>
            <a:r>
              <a:rPr lang="en-US" altLang="ko-KR" dirty="0">
                <a:hlinkClick r:id="rId5"/>
              </a:rPr>
              <a:t>https://news.chosun.com/site/data/html_dir/2019/12/13/2019121302411.html</a:t>
            </a:r>
            <a:r>
              <a:rPr lang="en-US" altLang="ko-KR" dirty="0"/>
              <a:t> </a:t>
            </a:r>
            <a:r>
              <a:rPr lang="ko-KR" altLang="en-US" dirty="0"/>
              <a:t>조선일보</a:t>
            </a:r>
            <a:r>
              <a:rPr lang="en-US" altLang="ko-KR" dirty="0"/>
              <a:t>, </a:t>
            </a:r>
            <a:r>
              <a:rPr lang="ko-KR" altLang="en-US" dirty="0"/>
              <a:t>브로커 방식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D9765-F9FF-410F-BD20-26AA66E75389}"/>
              </a:ext>
            </a:extLst>
          </p:cNvPr>
          <p:cNvSpPr txBox="1"/>
          <p:nvPr/>
        </p:nvSpPr>
        <p:spPr>
          <a:xfrm>
            <a:off x="0" y="4436237"/>
            <a:ext cx="1180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데이터 분석을 통한 온라인 음원차트의 </a:t>
            </a:r>
            <a:r>
              <a:rPr lang="ko-KR" altLang="en-US" dirty="0" err="1"/>
              <a:t>어뷰징</a:t>
            </a:r>
            <a:r>
              <a:rPr lang="ko-KR" altLang="en-US" dirty="0"/>
              <a:t> 영향요인 탐색</a:t>
            </a:r>
            <a:r>
              <a:rPr lang="en-US" altLang="ko-KR" dirty="0"/>
              <a:t>, </a:t>
            </a:r>
            <a:r>
              <a:rPr lang="ko-KR" altLang="en-US" dirty="0"/>
              <a:t>논문</a:t>
            </a:r>
            <a:r>
              <a:rPr lang="en-US" altLang="ko-KR" dirty="0"/>
              <a:t>/ </a:t>
            </a:r>
            <a:r>
              <a:rPr lang="ko-KR" altLang="en-US" dirty="0"/>
              <a:t>참고</a:t>
            </a:r>
            <a:endParaRPr lang="en-US" altLang="ko-KR" dirty="0"/>
          </a:p>
          <a:p>
            <a:pPr algn="ctr"/>
            <a:r>
              <a:rPr lang="ko-KR" altLang="en-US" dirty="0"/>
              <a:t>서울시립대 대학원</a:t>
            </a:r>
            <a:r>
              <a:rPr lang="en-US" altLang="ko-KR" dirty="0"/>
              <a:t>, </a:t>
            </a:r>
            <a:r>
              <a:rPr lang="ko-KR" altLang="en-US" dirty="0"/>
              <a:t>경영학과 </a:t>
            </a:r>
            <a:r>
              <a:rPr lang="en-US" altLang="ko-KR" dirty="0"/>
              <a:t>MIS </a:t>
            </a:r>
            <a:r>
              <a:rPr lang="ko-KR" altLang="en-US" dirty="0"/>
              <a:t>전공 </a:t>
            </a:r>
            <a:r>
              <a:rPr lang="ko-KR" altLang="en-US" dirty="0" err="1"/>
              <a:t>곽아영</a:t>
            </a:r>
            <a:r>
              <a:rPr lang="en-US" altLang="ko-KR" dirty="0"/>
              <a:t>, 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D937A-077F-4DF7-9CD0-DECE59A52F62}"/>
              </a:ext>
            </a:extLst>
          </p:cNvPr>
          <p:cNvSpPr txBox="1"/>
          <p:nvPr/>
        </p:nvSpPr>
        <p:spPr>
          <a:xfrm>
            <a:off x="195847" y="1233650"/>
            <a:ext cx="150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3DEEF-57C9-47CD-9D52-2994BA67ED06}"/>
              </a:ext>
            </a:extLst>
          </p:cNvPr>
          <p:cNvSpPr txBox="1"/>
          <p:nvPr/>
        </p:nvSpPr>
        <p:spPr>
          <a:xfrm>
            <a:off x="195847" y="3909355"/>
            <a:ext cx="150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책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</a:p>
        </p:txBody>
      </p:sp>
    </p:spTree>
    <p:extLst>
      <p:ext uri="{BB962C8B-B14F-4D97-AF65-F5344CB8AC3E}">
        <p14:creationId xmlns:p14="http://schemas.microsoft.com/office/powerpoint/2010/main" val="2244108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9436D-A0CB-498A-9C6E-CF28965BD17E}"/>
              </a:ext>
            </a:extLst>
          </p:cNvPr>
          <p:cNvSpPr txBox="1"/>
          <p:nvPr/>
        </p:nvSpPr>
        <p:spPr>
          <a:xfrm>
            <a:off x="8449521" y="88404"/>
            <a:ext cx="3669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i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endParaRPr lang="ko-KR" altLang="en-US" sz="6600" i="1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CBDE5F-39B5-4D56-BFD6-DB822DCC8B48}"/>
              </a:ext>
            </a:extLst>
          </p:cNvPr>
          <p:cNvSpPr/>
          <p:nvPr/>
        </p:nvSpPr>
        <p:spPr>
          <a:xfrm>
            <a:off x="1684118" y="1196400"/>
            <a:ext cx="9068763" cy="4278425"/>
          </a:xfrm>
          <a:prstGeom prst="rect">
            <a:avLst/>
          </a:prstGeom>
          <a:solidFill>
            <a:schemeClr val="bg2">
              <a:lumMod val="25000"/>
              <a:alpha val="92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A5A3B-6C02-4261-93DC-8C879A30E1D4}"/>
              </a:ext>
            </a:extLst>
          </p:cNvPr>
          <p:cNvSpPr txBox="1"/>
          <p:nvPr/>
        </p:nvSpPr>
        <p:spPr>
          <a:xfrm>
            <a:off x="2568614" y="2531712"/>
            <a:ext cx="54478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Questions &amp;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Answers</a:t>
            </a:r>
            <a:endParaRPr lang="ko-KR" altLang="en-US" sz="4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AA7412-7B7A-4E56-9160-5CB892E30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24"/>
          <a:stretch/>
        </p:blipFill>
        <p:spPr>
          <a:xfrm>
            <a:off x="7274693" y="2626270"/>
            <a:ext cx="1626236" cy="13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18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CBDE5F-39B5-4D56-BFD6-DB822DCC8B48}"/>
              </a:ext>
            </a:extLst>
          </p:cNvPr>
          <p:cNvSpPr/>
          <p:nvPr/>
        </p:nvSpPr>
        <p:spPr>
          <a:xfrm>
            <a:off x="1684118" y="1196400"/>
            <a:ext cx="9068763" cy="4278425"/>
          </a:xfrm>
          <a:prstGeom prst="rect">
            <a:avLst/>
          </a:prstGeom>
          <a:solidFill>
            <a:schemeClr val="bg2">
              <a:lumMod val="25000"/>
              <a:alpha val="92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A5A3B-6C02-4261-93DC-8C879A30E1D4}"/>
              </a:ext>
            </a:extLst>
          </p:cNvPr>
          <p:cNvSpPr txBox="1"/>
          <p:nvPr/>
        </p:nvSpPr>
        <p:spPr>
          <a:xfrm>
            <a:off x="3494589" y="2866009"/>
            <a:ext cx="5447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</a:t>
            </a:r>
            <a:endParaRPr lang="ko-KR" altLang="en-US" sz="4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342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4AA041-BACB-4C6F-A16E-35C5F5BC1221}"/>
              </a:ext>
            </a:extLst>
          </p:cNvPr>
          <p:cNvSpPr txBox="1"/>
          <p:nvPr/>
        </p:nvSpPr>
        <p:spPr>
          <a:xfrm>
            <a:off x="8449521" y="-119939"/>
            <a:ext cx="3669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i="1" dirty="0">
                <a:solidFill>
                  <a:schemeClr val="bg1"/>
                </a:solidFill>
                <a:latin typeface="Eras Bold ITC" panose="020B0907030504020204" pitchFamily="34" charset="0"/>
              </a:rPr>
              <a:t>INDEX</a:t>
            </a:r>
            <a:endParaRPr lang="ko-KR" altLang="en-US" sz="8000" i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B41982-7F55-4210-A9DD-AA5A44E53D80}"/>
              </a:ext>
            </a:extLst>
          </p:cNvPr>
          <p:cNvSpPr txBox="1"/>
          <p:nvPr/>
        </p:nvSpPr>
        <p:spPr>
          <a:xfrm>
            <a:off x="4338148" y="945077"/>
            <a:ext cx="3515706" cy="496751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332F4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주제 소개 및 선정 동기</a:t>
            </a:r>
            <a:endParaRPr lang="en-US" altLang="ko-KR" sz="2400" dirty="0">
              <a:solidFill>
                <a:srgbClr val="332F4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endParaRPr lang="en-US" altLang="ko-KR" sz="1400" dirty="0">
              <a:solidFill>
                <a:srgbClr val="332F4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332F4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웹 서비스 소개</a:t>
            </a:r>
            <a:endParaRPr lang="en-US" altLang="ko-KR" sz="2400" dirty="0">
              <a:solidFill>
                <a:srgbClr val="332F4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endParaRPr lang="en-US" altLang="ko-KR" sz="1400" dirty="0">
              <a:solidFill>
                <a:srgbClr val="332F4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332F4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기대효과</a:t>
            </a:r>
            <a:endParaRPr lang="en-US" altLang="ko-KR" sz="2400" dirty="0">
              <a:solidFill>
                <a:srgbClr val="332F4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endParaRPr lang="en-US" altLang="ko-KR" sz="1400" dirty="0">
              <a:solidFill>
                <a:srgbClr val="332F4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332F4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진행방식</a:t>
            </a:r>
            <a:endParaRPr lang="en-US" altLang="ko-KR" sz="2400" dirty="0">
              <a:solidFill>
                <a:srgbClr val="332F4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endParaRPr lang="en-US" altLang="ko-KR" sz="1400" dirty="0">
              <a:solidFill>
                <a:srgbClr val="332F4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332F4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기능구현</a:t>
            </a:r>
            <a:endParaRPr lang="en-US" altLang="ko-KR" sz="2400" dirty="0">
              <a:solidFill>
                <a:srgbClr val="332F4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endParaRPr lang="en-US" altLang="ko-KR" sz="1400" dirty="0">
              <a:solidFill>
                <a:srgbClr val="332F4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332F4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발전 방향 및 결론</a:t>
            </a:r>
            <a:endParaRPr lang="en-US" altLang="ko-KR" sz="2400" dirty="0">
              <a:solidFill>
                <a:srgbClr val="332F4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034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2DACC-D1CE-41CC-9872-0BF428F0495A}"/>
              </a:ext>
            </a:extLst>
          </p:cNvPr>
          <p:cNvSpPr txBox="1"/>
          <p:nvPr/>
        </p:nvSpPr>
        <p:spPr>
          <a:xfrm>
            <a:off x="4015211" y="2494007"/>
            <a:ext cx="7218643" cy="1309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32F40"/>
                </a:solidFill>
                <a:highlight>
                  <a:srgbClr val="C0C0C0"/>
                </a:highlight>
                <a:latin typeface="a옛날목욕탕L" panose="02020600000000000000" pitchFamily="18" charset="-127"/>
                <a:ea typeface="a옛날목욕탕L" panose="02020600000000000000" pitchFamily="18" charset="-127"/>
              </a:rPr>
              <a:t>"</a:t>
            </a:r>
            <a:r>
              <a:rPr lang="ko-KR" altLang="en-US" sz="2800" dirty="0" err="1">
                <a:solidFill>
                  <a:srgbClr val="332F40"/>
                </a:solidFill>
                <a:highlight>
                  <a:srgbClr val="C0C0C0"/>
                </a:highlight>
                <a:latin typeface="a옛날목욕탕L" panose="02020600000000000000" pitchFamily="18" charset="-127"/>
                <a:ea typeface="a옛날목욕탕L" panose="02020600000000000000" pitchFamily="18" charset="-127"/>
              </a:rPr>
              <a:t>바이브처럼</a:t>
            </a:r>
            <a:r>
              <a:rPr lang="ko-KR" altLang="en-US" sz="2800" dirty="0">
                <a:solidFill>
                  <a:srgbClr val="332F40"/>
                </a:solidFill>
                <a:highlight>
                  <a:srgbClr val="C0C0C0"/>
                </a:highligh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800" dirty="0" err="1">
                <a:solidFill>
                  <a:srgbClr val="332F40"/>
                </a:solidFill>
                <a:highlight>
                  <a:srgbClr val="C0C0C0"/>
                </a:highlight>
                <a:latin typeface="a옛날목욕탕L" panose="02020600000000000000" pitchFamily="18" charset="-127"/>
                <a:ea typeface="a옛날목욕탕L" panose="02020600000000000000" pitchFamily="18" charset="-127"/>
              </a:rPr>
              <a:t>송하예처럼</a:t>
            </a:r>
            <a:r>
              <a:rPr lang="ko-KR" altLang="en-US" sz="2800" dirty="0">
                <a:solidFill>
                  <a:srgbClr val="332F40"/>
                </a:solidFill>
                <a:highlight>
                  <a:srgbClr val="C0C0C0"/>
                </a:highligh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임재현처럼 전상근처럼 </a:t>
            </a:r>
            <a:endParaRPr lang="en-US" altLang="ko-KR" sz="2800" dirty="0">
              <a:solidFill>
                <a:srgbClr val="332F40"/>
              </a:solidFill>
              <a:highlight>
                <a:srgbClr val="C0C0C0"/>
              </a:highligh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solidFill>
                  <a:srgbClr val="332F40"/>
                </a:solidFill>
                <a:highlight>
                  <a:srgbClr val="C0C0C0"/>
                </a:highlight>
                <a:latin typeface="a옛날목욕탕L" panose="02020600000000000000" pitchFamily="18" charset="-127"/>
                <a:ea typeface="a옛날목욕탕L" panose="02020600000000000000" pitchFamily="18" charset="-127"/>
              </a:rPr>
              <a:t>장덕철처럼</a:t>
            </a:r>
            <a:r>
              <a:rPr lang="ko-KR" altLang="en-US" sz="2800" dirty="0">
                <a:solidFill>
                  <a:srgbClr val="332F40"/>
                </a:solidFill>
                <a:highlight>
                  <a:srgbClr val="C0C0C0"/>
                </a:highlight>
                <a:latin typeface="a옛날목욕탕L" panose="02020600000000000000" pitchFamily="18" charset="-127"/>
                <a:ea typeface="a옛날목욕탕L" panose="02020600000000000000" pitchFamily="18" charset="-127"/>
              </a:rPr>
              <a:t> 황인욱처럼 </a:t>
            </a:r>
            <a:r>
              <a:rPr lang="ko-KR" altLang="en-US" sz="2800" dirty="0">
                <a:solidFill>
                  <a:srgbClr val="C00000"/>
                </a:solidFill>
                <a:highlight>
                  <a:srgbClr val="C0C0C0"/>
                </a:highlight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사재기</a:t>
            </a:r>
            <a:r>
              <a:rPr lang="ko-KR" altLang="en-US" sz="2800" dirty="0">
                <a:solidFill>
                  <a:srgbClr val="332F40"/>
                </a:solidFill>
                <a:highlight>
                  <a:srgbClr val="C0C0C0"/>
                </a:highligh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좀 하고 싶다</a:t>
            </a:r>
            <a:r>
              <a:rPr lang="en-US" altLang="ko-KR" sz="2800" dirty="0">
                <a:solidFill>
                  <a:srgbClr val="332F40"/>
                </a:solidFill>
                <a:highlight>
                  <a:srgbClr val="C0C0C0"/>
                </a:highlight>
                <a:latin typeface="a옛날목욕탕L" panose="02020600000000000000" pitchFamily="18" charset="-127"/>
                <a:ea typeface="a옛날목욕탕L" panose="02020600000000000000" pitchFamily="18" charset="-127"/>
              </a:rPr>
              <a:t>^^;"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A78408-E2BF-4D84-9092-1336696EAC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r="23917" b="23161"/>
          <a:stretch/>
        </p:blipFill>
        <p:spPr>
          <a:xfrm>
            <a:off x="1193633" y="2095089"/>
            <a:ext cx="2353987" cy="2353987"/>
          </a:xfrm>
          <a:prstGeom prst="flowChartConnector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A8E458-B56C-480E-8954-E4A386D05166}"/>
              </a:ext>
            </a:extLst>
          </p:cNvPr>
          <p:cNvSpPr txBox="1"/>
          <p:nvPr/>
        </p:nvSpPr>
        <p:spPr>
          <a:xfrm>
            <a:off x="6979534" y="88404"/>
            <a:ext cx="51391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주제선정동기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49DAF-7377-4D7D-BF3B-2B3814E4B80F}"/>
              </a:ext>
            </a:extLst>
          </p:cNvPr>
          <p:cNvSpPr txBox="1"/>
          <p:nvPr/>
        </p:nvSpPr>
        <p:spPr>
          <a:xfrm>
            <a:off x="1617285" y="4551218"/>
            <a:ext cx="1506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블락비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박경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449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8E458-B56C-480E-8954-E4A386D05166}"/>
              </a:ext>
            </a:extLst>
          </p:cNvPr>
          <p:cNvSpPr txBox="1"/>
          <p:nvPr/>
        </p:nvSpPr>
        <p:spPr>
          <a:xfrm>
            <a:off x="6979534" y="88404"/>
            <a:ext cx="51391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주제선정동기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75E6CB4-DDA5-4CA8-AA4F-9550764A9281}"/>
              </a:ext>
            </a:extLst>
          </p:cNvPr>
          <p:cNvSpPr/>
          <p:nvPr/>
        </p:nvSpPr>
        <p:spPr>
          <a:xfrm>
            <a:off x="332510" y="2504207"/>
            <a:ext cx="11700164" cy="99752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6CA365-D504-452F-BFF8-5D5F1924B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r="23917" b="23161"/>
          <a:stretch/>
        </p:blipFill>
        <p:spPr>
          <a:xfrm>
            <a:off x="636292" y="2281989"/>
            <a:ext cx="1441961" cy="1441961"/>
          </a:xfrm>
          <a:prstGeom prst="flowChartConnector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C33CE6-8436-43D4-8E00-65D15E124FE8}"/>
              </a:ext>
            </a:extLst>
          </p:cNvPr>
          <p:cNvSpPr txBox="1"/>
          <p:nvPr/>
        </p:nvSpPr>
        <p:spPr>
          <a:xfrm>
            <a:off x="579359" y="3889300"/>
            <a:ext cx="1506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블락비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박경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11AE7ED-4858-4566-AE50-4949E69E8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2444">
            <a:off x="1473534" y="1266635"/>
            <a:ext cx="2088141" cy="13129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7B3FEF-A2AB-40B0-B5E2-E48CF22436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87" y="2281989"/>
            <a:ext cx="1506682" cy="1539974"/>
          </a:xfrm>
          <a:prstGeom prst="flowChartConnector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DF1D97-07A7-4BE9-A6A1-D640B1F6BD15}"/>
              </a:ext>
            </a:extLst>
          </p:cNvPr>
          <p:cNvSpPr txBox="1"/>
          <p:nvPr/>
        </p:nvSpPr>
        <p:spPr>
          <a:xfrm>
            <a:off x="2525256" y="3938585"/>
            <a:ext cx="1718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바이브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say</a:t>
            </a:r>
          </a:p>
          <a:p>
            <a:pPr algn="ctr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＂사재기 자발적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조사 요청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CE274E9-1B2A-466D-8F42-2734F9ECEE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74" y="2276391"/>
            <a:ext cx="1539974" cy="1539974"/>
          </a:xfrm>
          <a:prstGeom prst="flowChartConnector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BE7667-7A01-4394-8BCD-7A4DD140BF74}"/>
              </a:ext>
            </a:extLst>
          </p:cNvPr>
          <p:cNvSpPr txBox="1"/>
          <p:nvPr/>
        </p:nvSpPr>
        <p:spPr>
          <a:xfrm>
            <a:off x="4627973" y="3894845"/>
            <a:ext cx="180221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박진영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이승환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say</a:t>
            </a:r>
          </a:p>
          <a:p>
            <a:pPr algn="ctr"/>
            <a:r>
              <a:rPr lang="en-US" altLang="ko-KR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dirty="0" err="1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브로커들에게사재기</a:t>
            </a:r>
            <a:r>
              <a:rPr lang="ko-KR" altLang="en-US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제안</a:t>
            </a:r>
            <a:endParaRPr lang="en-US" altLang="ko-KR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받은 적 있다＂</a:t>
            </a:r>
            <a:endParaRPr lang="en-US" altLang="ko-KR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7FBDEDF-BCBD-49A8-A439-72E6B5C703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665" y="1864832"/>
            <a:ext cx="1296135" cy="1322588"/>
          </a:xfrm>
          <a:prstGeom prst="flowChartConnector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47E264E-2B38-41EE-9536-60674669CF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597" y="2811162"/>
            <a:ext cx="1296135" cy="1309360"/>
          </a:xfrm>
          <a:prstGeom prst="flowChartConnector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5BEB2F8-9319-42F9-9F42-94219979CF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00" y="2768988"/>
            <a:ext cx="1296135" cy="1289589"/>
          </a:xfrm>
          <a:prstGeom prst="flowChartConnector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2029381-A01D-4A56-8DC4-C27864097ECA}"/>
              </a:ext>
            </a:extLst>
          </p:cNvPr>
          <p:cNvSpPr txBox="1"/>
          <p:nvPr/>
        </p:nvSpPr>
        <p:spPr>
          <a:xfrm>
            <a:off x="7319478" y="4227314"/>
            <a:ext cx="1718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음원 사이트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say</a:t>
            </a:r>
          </a:p>
          <a:p>
            <a:pPr algn="ctr"/>
            <a:r>
              <a:rPr lang="ko-KR" altLang="en-US" sz="160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비정상적 접근</a:t>
            </a:r>
            <a:endParaRPr lang="en-US" altLang="ko-KR" sz="160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필터링 강화</a:t>
            </a:r>
            <a:endParaRPr lang="en-US" altLang="ko-KR" sz="160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모니터링 강화</a:t>
            </a:r>
            <a:endParaRPr lang="en-US" altLang="ko-KR" sz="160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대응</a:t>
            </a:r>
            <a:r>
              <a:rPr lang="en-US" altLang="ko-KR" sz="160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40890E49-6616-4627-9452-5C2F3246491D}"/>
              </a:ext>
            </a:extLst>
          </p:cNvPr>
          <p:cNvSpPr/>
          <p:nvPr/>
        </p:nvSpPr>
        <p:spPr>
          <a:xfrm>
            <a:off x="9883309" y="2395923"/>
            <a:ext cx="1421867" cy="1356001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EA01AC-A692-42A4-8225-995B912B8E4C}"/>
              </a:ext>
            </a:extLst>
          </p:cNvPr>
          <p:cNvSpPr txBox="1"/>
          <p:nvPr/>
        </p:nvSpPr>
        <p:spPr>
          <a:xfrm>
            <a:off x="9755771" y="2700491"/>
            <a:ext cx="1718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소비자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say </a:t>
            </a:r>
          </a:p>
          <a:p>
            <a:pPr algn="ctr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음원사이트도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못믿겠다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!!! 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68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7" grpId="0"/>
      <p:bldP spid="20" grpId="0"/>
      <p:bldP spid="24" grpId="0"/>
      <p:bldP spid="27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36436B-0E08-45B0-B921-7A34D9B2CF21}"/>
              </a:ext>
            </a:extLst>
          </p:cNvPr>
          <p:cNvSpPr txBox="1"/>
          <p:nvPr/>
        </p:nvSpPr>
        <p:spPr>
          <a:xfrm>
            <a:off x="568946" y="1508130"/>
            <a:ext cx="3624710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332F4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국내 음악 서비스 시장점유율</a:t>
            </a:r>
            <a:endParaRPr lang="en-US" altLang="ko-KR" sz="2400" dirty="0">
              <a:solidFill>
                <a:srgbClr val="332F4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0BF2C6BE-B006-4BAC-8128-DBE7D9CB2A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4057148"/>
              </p:ext>
            </p:extLst>
          </p:nvPr>
        </p:nvGraphicFramePr>
        <p:xfrm>
          <a:off x="-386402" y="1913277"/>
          <a:ext cx="4469324" cy="3654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095DCF-74B0-4590-A17E-098E83B2F73C}"/>
              </a:ext>
            </a:extLst>
          </p:cNvPr>
          <p:cNvSpPr/>
          <p:nvPr/>
        </p:nvSpPr>
        <p:spPr>
          <a:xfrm>
            <a:off x="416426" y="1380815"/>
            <a:ext cx="3875019" cy="445888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70DF521-955B-4593-88BF-75593D1285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39"/>
          <a:stretch/>
        </p:blipFill>
        <p:spPr>
          <a:xfrm>
            <a:off x="9867943" y="1443287"/>
            <a:ext cx="1951153" cy="260129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D24343E-90B3-46EA-A800-962B29D1A1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39"/>
          <a:stretch/>
        </p:blipFill>
        <p:spPr>
          <a:xfrm>
            <a:off x="7499607" y="1443285"/>
            <a:ext cx="1951153" cy="260129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24605D3-1EB1-4BC7-A526-6D44CE5D92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39"/>
          <a:stretch/>
        </p:blipFill>
        <p:spPr>
          <a:xfrm>
            <a:off x="5120423" y="1443285"/>
            <a:ext cx="1951153" cy="260129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7806BE7-7C0D-45D5-898F-0B9EE5D329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532" y="1109558"/>
            <a:ext cx="654104" cy="667454"/>
          </a:xfrm>
          <a:prstGeom prst="flowChartConnector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57898DA-051F-490A-8D6D-19F9E1719C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563" y="1011308"/>
            <a:ext cx="660712" cy="667454"/>
          </a:xfrm>
          <a:prstGeom prst="flowChartConnector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068CBE3-13D5-4B11-A0C5-D8DB335D95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08" y="994189"/>
            <a:ext cx="688048" cy="684573"/>
          </a:xfrm>
          <a:prstGeom prst="flowChartConnector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CBD7A55-5FB4-45BA-9532-CFC7A2A190B5}"/>
              </a:ext>
            </a:extLst>
          </p:cNvPr>
          <p:cNvSpPr txBox="1"/>
          <p:nvPr/>
        </p:nvSpPr>
        <p:spPr>
          <a:xfrm>
            <a:off x="6979534" y="88404"/>
            <a:ext cx="51391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주제선정동기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0C6681B-BD05-489C-9AD3-7F8D43F31729}"/>
              </a:ext>
            </a:extLst>
          </p:cNvPr>
          <p:cNvSpPr/>
          <p:nvPr/>
        </p:nvSpPr>
        <p:spPr>
          <a:xfrm>
            <a:off x="5120423" y="2389909"/>
            <a:ext cx="1962001" cy="290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BCB04F-D1A5-4D67-B1A9-3C675BDB15BC}"/>
              </a:ext>
            </a:extLst>
          </p:cNvPr>
          <p:cNvSpPr/>
          <p:nvPr/>
        </p:nvSpPr>
        <p:spPr>
          <a:xfrm>
            <a:off x="7510455" y="2522473"/>
            <a:ext cx="1962001" cy="290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8D2492-80D4-4D2A-AEA0-409CBB022F4D}"/>
              </a:ext>
            </a:extLst>
          </p:cNvPr>
          <p:cNvSpPr/>
          <p:nvPr/>
        </p:nvSpPr>
        <p:spPr>
          <a:xfrm>
            <a:off x="9878791" y="2667945"/>
            <a:ext cx="1962001" cy="290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5DAB2F-680F-4647-9686-6E33771D3302}"/>
              </a:ext>
            </a:extLst>
          </p:cNvPr>
          <p:cNvSpPr/>
          <p:nvPr/>
        </p:nvSpPr>
        <p:spPr>
          <a:xfrm>
            <a:off x="6237797" y="4300413"/>
            <a:ext cx="4507316" cy="1448658"/>
          </a:xfrm>
          <a:prstGeom prst="rect">
            <a:avLst/>
          </a:prstGeom>
          <a:solidFill>
            <a:schemeClr val="tx1">
              <a:alpha val="71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 인기차트 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 부문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멜론 →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아마두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by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염따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지니 →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blueming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by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아이유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벅스 →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meteor by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창모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097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Graphic spid="20" grpId="0">
        <p:bldAsOne/>
      </p:bldGraphic>
      <p:bldP spid="21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4AA041-BACB-4C6F-A16E-35C5F5BC1221}"/>
              </a:ext>
            </a:extLst>
          </p:cNvPr>
          <p:cNvSpPr txBox="1"/>
          <p:nvPr/>
        </p:nvSpPr>
        <p:spPr>
          <a:xfrm>
            <a:off x="6689111" y="88404"/>
            <a:ext cx="54295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웹서비스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118183-EB99-488D-B812-4CC3AF29A8DC}"/>
              </a:ext>
            </a:extLst>
          </p:cNvPr>
          <p:cNvGrpSpPr/>
          <p:nvPr/>
        </p:nvGrpSpPr>
        <p:grpSpPr>
          <a:xfrm>
            <a:off x="3072243" y="1752955"/>
            <a:ext cx="1306580" cy="1304766"/>
            <a:chOff x="4506389" y="2133219"/>
            <a:chExt cx="3179222" cy="317480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7544ED4-2BE5-43DD-BC20-96F79CAF2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13" b="99722" l="1389" r="98056">
                          <a14:foregroundMark x1="49722" y1="1113" x2="42222" y2="99722"/>
                          <a14:foregroundMark x1="36944" y1="46732" x2="52500" y2="47010"/>
                          <a14:foregroundMark x1="54444" y1="36718" x2="38333" y2="55633"/>
                          <a14:foregroundMark x1="50556" y1="9736" x2="48056" y2="29485"/>
                          <a14:foregroundMark x1="48056" y1="29485" x2="40556" y2="41307"/>
                          <a14:foregroundMark x1="40556" y1="41307" x2="14306" y2="58275"/>
                          <a14:foregroundMark x1="14306" y1="58275" x2="1389" y2="54520"/>
                          <a14:foregroundMark x1="88056" y1="52573" x2="98056" y2="51460"/>
                          <a14:foregroundMark x1="65556" y1="49791" x2="88889" y2="49791"/>
                          <a14:foregroundMark x1="73333" y1="53686" x2="12222" y2="47288"/>
                          <a14:foregroundMark x1="29722" y1="57580" x2="28889" y2="36718"/>
                          <a14:backgroundMark x1="18889" y1="9458" x2="4167" y2="1113"/>
                          <a14:backgroundMark x1="84167" y1="13074" x2="99722" y2="30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389" y="2133219"/>
              <a:ext cx="3179222" cy="3174807"/>
            </a:xfrm>
            <a:prstGeom prst="rect">
              <a:avLst/>
            </a:prstGeom>
          </p:spPr>
        </p:pic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F44B7B14-ECBE-46D6-9296-317D0B174CF2}"/>
                </a:ext>
              </a:extLst>
            </p:cNvPr>
            <p:cNvSpPr/>
            <p:nvPr/>
          </p:nvSpPr>
          <p:spPr>
            <a:xfrm>
              <a:off x="4506389" y="2133219"/>
              <a:ext cx="3179222" cy="317480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034B869-3F0D-4292-8483-B9C55040E07E}"/>
              </a:ext>
            </a:extLst>
          </p:cNvPr>
          <p:cNvSpPr txBox="1"/>
          <p:nvPr/>
        </p:nvSpPr>
        <p:spPr>
          <a:xfrm>
            <a:off x="2743808" y="3190409"/>
            <a:ext cx="1966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Name ? </a:t>
            </a:r>
          </a:p>
          <a:p>
            <a:pPr algn="ctr"/>
            <a:r>
              <a:rPr lang="en-US" altLang="ko-KR" sz="2800" dirty="0" err="1">
                <a:solidFill>
                  <a:schemeClr val="bg1"/>
                </a:solidFill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Zzin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74CB5-15AB-4333-B3BE-534055EB1792}"/>
              </a:ext>
            </a:extLst>
          </p:cNvPr>
          <p:cNvSpPr txBox="1"/>
          <p:nvPr/>
        </p:nvSpPr>
        <p:spPr>
          <a:xfrm>
            <a:off x="1966829" y="4473820"/>
            <a:ext cx="352009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Vision ?</a:t>
            </a:r>
          </a:p>
          <a:p>
            <a:pPr algn="ctr"/>
            <a:r>
              <a:rPr lang="en-US" altLang="ko-KR" sz="2800" dirty="0" err="1">
                <a:solidFill>
                  <a:schemeClr val="bg1"/>
                </a:solidFill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Zzin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짜만 들려주는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Ear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지켜드립니다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C0C0C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AF39E1-A473-4675-BA28-EBE1224382CB}"/>
              </a:ext>
            </a:extLst>
          </p:cNvPr>
          <p:cNvSpPr/>
          <p:nvPr/>
        </p:nvSpPr>
        <p:spPr>
          <a:xfrm>
            <a:off x="1788024" y="1380815"/>
            <a:ext cx="3875019" cy="445888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E0A44C-E354-43B3-86A5-E7D4BFBD6DDB}"/>
              </a:ext>
            </a:extLst>
          </p:cNvPr>
          <p:cNvSpPr/>
          <p:nvPr/>
        </p:nvSpPr>
        <p:spPr>
          <a:xfrm>
            <a:off x="6217015" y="1636678"/>
            <a:ext cx="4507316" cy="780742"/>
          </a:xfrm>
          <a:prstGeom prst="rect">
            <a:avLst/>
          </a:prstGeom>
          <a:solidFill>
            <a:schemeClr val="tx1">
              <a:alpha val="71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시장 점유율 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70% 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이상을 차지하는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음원사이트의 종합 차트 제공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F1002D-E15D-4D51-9927-3D7848ECFAB4}"/>
              </a:ext>
            </a:extLst>
          </p:cNvPr>
          <p:cNvSpPr/>
          <p:nvPr/>
        </p:nvSpPr>
        <p:spPr>
          <a:xfrm>
            <a:off x="6217015" y="2719279"/>
            <a:ext cx="4507316" cy="780742"/>
          </a:xfrm>
          <a:prstGeom prst="rect">
            <a:avLst/>
          </a:prstGeom>
          <a:solidFill>
            <a:schemeClr val="tx1">
              <a:alpha val="71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 차트 동시 비교 및 확인 가능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DD1BB6-2DD6-49F3-BF4C-E0D9FEE03819}"/>
              </a:ext>
            </a:extLst>
          </p:cNvPr>
          <p:cNvSpPr/>
          <p:nvPr/>
        </p:nvSpPr>
        <p:spPr>
          <a:xfrm>
            <a:off x="6217015" y="3796234"/>
            <a:ext cx="4507316" cy="780742"/>
          </a:xfrm>
          <a:prstGeom prst="rect">
            <a:avLst/>
          </a:prstGeom>
          <a:solidFill>
            <a:schemeClr val="tx1">
              <a:alpha val="71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시간대별 인기차트 확인 가능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787F30-7CD6-4801-8989-96A2B8787E55}"/>
              </a:ext>
            </a:extLst>
          </p:cNvPr>
          <p:cNvSpPr txBox="1"/>
          <p:nvPr/>
        </p:nvSpPr>
        <p:spPr>
          <a:xfrm>
            <a:off x="7308973" y="1088351"/>
            <a:ext cx="232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Zzin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-ear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84CDBD-E626-40B2-909F-71D0408826E1}"/>
              </a:ext>
            </a:extLst>
          </p:cNvPr>
          <p:cNvSpPr/>
          <p:nvPr/>
        </p:nvSpPr>
        <p:spPr>
          <a:xfrm>
            <a:off x="6233488" y="4838327"/>
            <a:ext cx="4507316" cy="780742"/>
          </a:xfrm>
          <a:prstGeom prst="rect">
            <a:avLst/>
          </a:prstGeom>
          <a:solidFill>
            <a:srgbClr val="C00000">
              <a:alpha val="71000"/>
            </a:srgb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신뢰 가능한 </a:t>
            </a:r>
            <a:r>
              <a:rPr lang="ko-KR" alt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찐이어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차트 제공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3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 animBg="1"/>
      <p:bldP spid="18" grpId="0" animBg="1"/>
      <p:bldP spid="19" grpId="0" animBg="1"/>
      <p:bldP spid="20" grpId="0" animBg="1"/>
      <p:bldP spid="22" grpId="0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58FA39-ED99-4506-B297-B8C0B6A178E2}"/>
              </a:ext>
            </a:extLst>
          </p:cNvPr>
          <p:cNvSpPr txBox="1"/>
          <p:nvPr/>
        </p:nvSpPr>
        <p:spPr>
          <a:xfrm>
            <a:off x="8449521" y="88404"/>
            <a:ext cx="3669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기대효과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BEF628B-73C5-4179-8B9B-97DB17DFEF05}"/>
              </a:ext>
            </a:extLst>
          </p:cNvPr>
          <p:cNvGrpSpPr/>
          <p:nvPr/>
        </p:nvGrpSpPr>
        <p:grpSpPr>
          <a:xfrm>
            <a:off x="3830118" y="1370432"/>
            <a:ext cx="1192808" cy="1192808"/>
            <a:chOff x="3352800" y="1418876"/>
            <a:chExt cx="2306782" cy="2306782"/>
          </a:xfrm>
        </p:grpSpPr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559ECC8D-B11F-409F-AE54-02C8A9D4B997}"/>
                </a:ext>
              </a:extLst>
            </p:cNvPr>
            <p:cNvSpPr/>
            <p:nvPr/>
          </p:nvSpPr>
          <p:spPr>
            <a:xfrm>
              <a:off x="3352800" y="1418876"/>
              <a:ext cx="2306782" cy="230678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5BF4C53-23C8-41C1-B39D-BFEE23213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44"/>
            <a:stretch/>
          </p:blipFill>
          <p:spPr>
            <a:xfrm>
              <a:off x="3522246" y="1620014"/>
              <a:ext cx="1967890" cy="166789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80C4A5B-9B2D-42EB-95A2-6021A3EE011A}"/>
              </a:ext>
            </a:extLst>
          </p:cNvPr>
          <p:cNvGrpSpPr/>
          <p:nvPr/>
        </p:nvGrpSpPr>
        <p:grpSpPr>
          <a:xfrm>
            <a:off x="6989816" y="1317253"/>
            <a:ext cx="1192808" cy="1192808"/>
            <a:chOff x="4239490" y="2274797"/>
            <a:chExt cx="2182092" cy="2182092"/>
          </a:xfrm>
        </p:grpSpPr>
        <p:sp>
          <p:nvSpPr>
            <p:cNvPr id="17" name="순서도: 연결자 16">
              <a:extLst>
                <a:ext uri="{FF2B5EF4-FFF2-40B4-BE49-F238E27FC236}">
                  <a16:creationId xmlns:a16="http://schemas.microsoft.com/office/drawing/2014/main" id="{43D3AAF3-7EBF-4F72-BE3E-3D48A9FE8009}"/>
                </a:ext>
              </a:extLst>
            </p:cNvPr>
            <p:cNvSpPr/>
            <p:nvPr/>
          </p:nvSpPr>
          <p:spPr>
            <a:xfrm>
              <a:off x="4239490" y="2274797"/>
              <a:ext cx="2182092" cy="218209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53EBC41-5E99-4CB0-8DEF-994A96659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44"/>
            <a:stretch/>
          </p:blipFill>
          <p:spPr>
            <a:xfrm>
              <a:off x="4460891" y="2622286"/>
              <a:ext cx="1749409" cy="148271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819C49-036B-4307-83DD-89BC71B5B36A}"/>
              </a:ext>
            </a:extLst>
          </p:cNvPr>
          <p:cNvGrpSpPr/>
          <p:nvPr/>
        </p:nvGrpSpPr>
        <p:grpSpPr>
          <a:xfrm>
            <a:off x="670420" y="1352705"/>
            <a:ext cx="1192808" cy="1192808"/>
            <a:chOff x="1139948" y="2642957"/>
            <a:chExt cx="2321894" cy="2321894"/>
          </a:xfrm>
        </p:grpSpPr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5CA7C900-EEF6-4880-AE9A-1F3E34DCA5E2}"/>
                </a:ext>
              </a:extLst>
            </p:cNvPr>
            <p:cNvSpPr/>
            <p:nvPr/>
          </p:nvSpPr>
          <p:spPr>
            <a:xfrm>
              <a:off x="1139948" y="2642957"/>
              <a:ext cx="2321894" cy="2321894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EC28D8-4C39-4624-B7CA-3F65909E19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44"/>
            <a:stretch/>
          </p:blipFill>
          <p:spPr>
            <a:xfrm>
              <a:off x="1316950" y="2960132"/>
              <a:ext cx="1967890" cy="166789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66BEEF-6DA6-4449-B937-331F0614F05D}"/>
              </a:ext>
            </a:extLst>
          </p:cNvPr>
          <p:cNvGrpSpPr/>
          <p:nvPr/>
        </p:nvGrpSpPr>
        <p:grpSpPr>
          <a:xfrm>
            <a:off x="10149515" y="1334979"/>
            <a:ext cx="1192798" cy="1192808"/>
            <a:chOff x="6356820" y="1220483"/>
            <a:chExt cx="2145360" cy="2145360"/>
          </a:xfrm>
        </p:grpSpPr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D291C75D-D1BE-407A-B070-65AF158BA82D}"/>
                </a:ext>
              </a:extLst>
            </p:cNvPr>
            <p:cNvSpPr/>
            <p:nvPr/>
          </p:nvSpPr>
          <p:spPr>
            <a:xfrm>
              <a:off x="6356820" y="1220483"/>
              <a:ext cx="2145360" cy="214536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2593B9B-FFC8-4826-A93D-58B2A1F23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44"/>
            <a:stretch/>
          </p:blipFill>
          <p:spPr>
            <a:xfrm>
              <a:off x="6445555" y="1459218"/>
              <a:ext cx="1967890" cy="1667890"/>
            </a:xfrm>
            <a:prstGeom prst="rect">
              <a:avLst/>
            </a:prstGeom>
          </p:spPr>
        </p:pic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351ADFE-888E-4FF7-A400-C5BF5FB89E71}"/>
              </a:ext>
            </a:extLst>
          </p:cNvPr>
          <p:cNvCxnSpPr/>
          <p:nvPr/>
        </p:nvCxnSpPr>
        <p:spPr>
          <a:xfrm>
            <a:off x="2857499" y="1370432"/>
            <a:ext cx="0" cy="42394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2CCB115-983F-46F5-AD6B-F24D671AB300}"/>
              </a:ext>
            </a:extLst>
          </p:cNvPr>
          <p:cNvCxnSpPr/>
          <p:nvPr/>
        </p:nvCxnSpPr>
        <p:spPr>
          <a:xfrm>
            <a:off x="6038850" y="1301256"/>
            <a:ext cx="0" cy="42394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1DB80D-590A-42CA-A78C-235CCF2C9BB5}"/>
              </a:ext>
            </a:extLst>
          </p:cNvPr>
          <p:cNvCxnSpPr/>
          <p:nvPr/>
        </p:nvCxnSpPr>
        <p:spPr>
          <a:xfrm>
            <a:off x="9220200" y="1232080"/>
            <a:ext cx="0" cy="42394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AF21A3-0EE9-4013-8E0F-5AA8BA3D3F70}"/>
              </a:ext>
            </a:extLst>
          </p:cNvPr>
          <p:cNvSpPr/>
          <p:nvPr/>
        </p:nvSpPr>
        <p:spPr>
          <a:xfrm>
            <a:off x="605465" y="2645873"/>
            <a:ext cx="1322720" cy="497953"/>
          </a:xfrm>
          <a:prstGeom prst="rect">
            <a:avLst/>
          </a:prstGeom>
          <a:solidFill>
            <a:schemeClr val="tx1">
              <a:alpha val="71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아티스트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4742CA-EF16-4904-95E9-6397A45766C0}"/>
              </a:ext>
            </a:extLst>
          </p:cNvPr>
          <p:cNvSpPr/>
          <p:nvPr/>
        </p:nvSpPr>
        <p:spPr>
          <a:xfrm>
            <a:off x="3919504" y="2642946"/>
            <a:ext cx="1017574" cy="497953"/>
          </a:xfrm>
          <a:prstGeom prst="rect">
            <a:avLst/>
          </a:prstGeom>
          <a:solidFill>
            <a:schemeClr val="tx1">
              <a:alpha val="71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소속사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6A0122-EEBD-4130-BA79-64D512C36EED}"/>
              </a:ext>
            </a:extLst>
          </p:cNvPr>
          <p:cNvSpPr/>
          <p:nvPr/>
        </p:nvSpPr>
        <p:spPr>
          <a:xfrm>
            <a:off x="7077433" y="2633357"/>
            <a:ext cx="1017574" cy="497953"/>
          </a:xfrm>
          <a:prstGeom prst="rect">
            <a:avLst/>
          </a:prstGeom>
          <a:solidFill>
            <a:schemeClr val="tx1">
              <a:alpha val="71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대중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180904D-F457-4077-A547-0002E1543500}"/>
              </a:ext>
            </a:extLst>
          </p:cNvPr>
          <p:cNvSpPr/>
          <p:nvPr/>
        </p:nvSpPr>
        <p:spPr>
          <a:xfrm>
            <a:off x="9656583" y="2628832"/>
            <a:ext cx="2178662" cy="497953"/>
          </a:xfrm>
          <a:prstGeom prst="rect">
            <a:avLst/>
          </a:prstGeom>
          <a:solidFill>
            <a:schemeClr val="tx1">
              <a:alpha val="71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K-POP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시장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9A866E-488B-48A7-ACEF-C60F54B59B5C}"/>
              </a:ext>
            </a:extLst>
          </p:cNvPr>
          <p:cNvSpPr txBox="1"/>
          <p:nvPr/>
        </p:nvSpPr>
        <p:spPr>
          <a:xfrm>
            <a:off x="6462394" y="3433982"/>
            <a:ext cx="2178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정보의 불균형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왜곡된 정보 근절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C6ABD5-4F0B-4150-8C85-0F453F689B6B}"/>
              </a:ext>
            </a:extLst>
          </p:cNvPr>
          <p:cNvSpPr txBox="1"/>
          <p:nvPr/>
        </p:nvSpPr>
        <p:spPr>
          <a:xfrm>
            <a:off x="3334985" y="3382419"/>
            <a:ext cx="2178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공정한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저작권 수입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45072C-7D64-4BE6-B7B9-2B7D74FD4F21}"/>
              </a:ext>
            </a:extLst>
          </p:cNvPr>
          <p:cNvSpPr txBox="1"/>
          <p:nvPr/>
        </p:nvSpPr>
        <p:spPr>
          <a:xfrm>
            <a:off x="9689260" y="3421001"/>
            <a:ext cx="21786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건강한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대중음악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시장 형성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음악 콘텐츠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시장 성장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E5A228-2BAF-40C3-AFD2-2F97F83AF2A9}"/>
              </a:ext>
            </a:extLst>
          </p:cNvPr>
          <p:cNvSpPr txBox="1"/>
          <p:nvPr/>
        </p:nvSpPr>
        <p:spPr>
          <a:xfrm>
            <a:off x="219042" y="3382419"/>
            <a:ext cx="2178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공정한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방송 기회와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성장 가능성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044C55-AA78-4C6F-B308-EC69E97F6E81}"/>
              </a:ext>
            </a:extLst>
          </p:cNvPr>
          <p:cNvSpPr/>
          <p:nvPr/>
        </p:nvSpPr>
        <p:spPr>
          <a:xfrm>
            <a:off x="6103807" y="1266667"/>
            <a:ext cx="3050895" cy="4308668"/>
          </a:xfrm>
          <a:prstGeom prst="rect">
            <a:avLst/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4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9347EDF-565D-44B8-AEF9-081D7B37EF30}"/>
              </a:ext>
            </a:extLst>
          </p:cNvPr>
          <p:cNvSpPr/>
          <p:nvPr/>
        </p:nvSpPr>
        <p:spPr>
          <a:xfrm>
            <a:off x="0" y="323850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AA167-BB55-4AAC-BE51-3FC4EA9D9A6D}"/>
              </a:ext>
            </a:extLst>
          </p:cNvPr>
          <p:cNvSpPr/>
          <p:nvPr/>
        </p:nvSpPr>
        <p:spPr>
          <a:xfrm>
            <a:off x="0" y="6036197"/>
            <a:ext cx="12192000" cy="4979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9436D-A0CB-498A-9C6E-CF28965BD17E}"/>
              </a:ext>
            </a:extLst>
          </p:cNvPr>
          <p:cNvSpPr txBox="1"/>
          <p:nvPr/>
        </p:nvSpPr>
        <p:spPr>
          <a:xfrm>
            <a:off x="5507182" y="88404"/>
            <a:ext cx="66115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진행방식 </a:t>
            </a:r>
            <a:r>
              <a:rPr lang="ko-KR" altLang="en-US" sz="6600" i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일정표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D589C7-A085-4E7B-9D02-B8F46293D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69" y="1117105"/>
            <a:ext cx="7051964" cy="46237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3779C7-609E-4D73-BF10-103AE2537BBF}"/>
              </a:ext>
            </a:extLst>
          </p:cNvPr>
          <p:cNvSpPr/>
          <p:nvPr/>
        </p:nvSpPr>
        <p:spPr>
          <a:xfrm>
            <a:off x="3883741" y="2792362"/>
            <a:ext cx="4021393" cy="636638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2DB61-AB80-427B-8F56-82DBE9065D22}"/>
              </a:ext>
            </a:extLst>
          </p:cNvPr>
          <p:cNvSpPr txBox="1"/>
          <p:nvPr/>
        </p:nvSpPr>
        <p:spPr>
          <a:xfrm>
            <a:off x="3111504" y="2910627"/>
            <a:ext cx="596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endParaRPr lang="ko-KR" altLang="en-US" sz="4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85E16A-C083-4B11-9C6A-B5E220216D29}"/>
              </a:ext>
            </a:extLst>
          </p:cNvPr>
          <p:cNvSpPr/>
          <p:nvPr/>
        </p:nvSpPr>
        <p:spPr>
          <a:xfrm>
            <a:off x="4798142" y="3803597"/>
            <a:ext cx="3549446" cy="473435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EF9E07-2A56-49A1-98CB-05D72D28D7BB}"/>
              </a:ext>
            </a:extLst>
          </p:cNvPr>
          <p:cNvSpPr txBox="1"/>
          <p:nvPr/>
        </p:nvSpPr>
        <p:spPr>
          <a:xfrm>
            <a:off x="5526846" y="3840259"/>
            <a:ext cx="1933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endParaRPr lang="ko-KR" altLang="en-US" sz="4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A2CB7A-575B-4929-BABB-29C289C786D5}"/>
              </a:ext>
            </a:extLst>
          </p:cNvPr>
          <p:cNvSpPr/>
          <p:nvPr/>
        </p:nvSpPr>
        <p:spPr>
          <a:xfrm>
            <a:off x="7440562" y="4648737"/>
            <a:ext cx="1814052" cy="636638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AD7618-F63D-46DD-878A-014C9E8A99F6}"/>
              </a:ext>
            </a:extLst>
          </p:cNvPr>
          <p:cNvSpPr txBox="1"/>
          <p:nvPr/>
        </p:nvSpPr>
        <p:spPr>
          <a:xfrm>
            <a:off x="7380898" y="4798107"/>
            <a:ext cx="1933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모니터링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6158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</TotalTime>
  <Words>706</Words>
  <Application>Microsoft Office PowerPoint</Application>
  <PresentationFormat>와이드스크린</PresentationFormat>
  <Paragraphs>249</Paragraphs>
  <Slides>25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a옛날목욕탕L</vt:lpstr>
      <vt:lpstr>맑은 고딕</vt:lpstr>
      <vt:lpstr>Eras Bold ITC</vt:lpstr>
      <vt:lpstr>Arial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김창희</dc:creator>
  <cp:lastModifiedBy>김창희</cp:lastModifiedBy>
  <cp:revision>136</cp:revision>
  <dcterms:created xsi:type="dcterms:W3CDTF">2019-12-12T15:12:27Z</dcterms:created>
  <dcterms:modified xsi:type="dcterms:W3CDTF">2019-12-18T04:19:35Z</dcterms:modified>
</cp:coreProperties>
</file>